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sldIdLst>
    <p:sldId id="256" r:id="rId5"/>
    <p:sldId id="257" r:id="rId6"/>
    <p:sldId id="258" r:id="rId7"/>
    <p:sldId id="270" r:id="rId8"/>
    <p:sldId id="264" r:id="rId9"/>
    <p:sldId id="266" r:id="rId10"/>
    <p:sldId id="267" r:id="rId11"/>
    <p:sldId id="271" r:id="rId12"/>
    <p:sldId id="268" r:id="rId13"/>
    <p:sldId id="272" r:id="rId14"/>
    <p:sldId id="273" r:id="rId15"/>
    <p:sldId id="274" r:id="rId16"/>
    <p:sldId id="275" r:id="rId17"/>
    <p:sldId id="276" r:id="rId18"/>
    <p:sldId id="277" r:id="rId19"/>
    <p:sldId id="280" r:id="rId20"/>
    <p:sldId id="281" r:id="rId21"/>
    <p:sldId id="279"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F5650A-AE8A-E008-98F8-F2853930EFA5}" name="Christine DeMaster" initials="CD" userId="S::ccramer@trilogy-llc.com::6c4ac32e-17e2-4704-bb88-93c6579046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8A2A"/>
    <a:srgbClr val="9CA432"/>
    <a:srgbClr val="ADB638"/>
    <a:srgbClr val="B6C43C"/>
    <a:srgbClr val="BAC23C"/>
    <a:srgbClr val="BAC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F6C768-01A4-4FC0-9DA8-214A08C657BB}" v="910" dt="2023-06-29T00:38:26.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100" d="100"/>
        <a:sy n="100" d="100"/>
      </p:scale>
      <p:origin x="0" y="-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trilogyconsulting.sharepoint.com/TeamSite/Ixonia/Comprehensive%20Plan%20Update/B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trilogyconsulting.sharepoint.com/TeamSite/Ixonia/Comprehensive%20Plan%20Update/Base%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trilogyconsulting.sharepoint.com/TeamSite/Ixonia/Comprehensive%20Plan%20Update/Bas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47625" cap="rnd">
              <a:solidFill>
                <a:schemeClr val="accent2"/>
              </a:solidFill>
              <a:round/>
            </a:ln>
            <a:effectLst/>
          </c:spPr>
          <c:marker>
            <c:symbol val="none"/>
          </c:marker>
          <c:dPt>
            <c:idx val="6"/>
            <c:marker>
              <c:symbol val="none"/>
            </c:marker>
            <c:bubble3D val="0"/>
            <c:spPr>
              <a:ln w="47625" cap="rnd">
                <a:solidFill>
                  <a:schemeClr val="accent2"/>
                </a:solidFill>
                <a:prstDash val="dash"/>
                <a:round/>
              </a:ln>
              <a:effectLst/>
            </c:spPr>
            <c:extLst>
              <c:ext xmlns:c16="http://schemas.microsoft.com/office/drawing/2014/chart" uri="{C3380CC4-5D6E-409C-BE32-E72D297353CC}">
                <c16:uniqueId val="{00000001-8F9F-42C4-9BE8-7A2A30AE00BC}"/>
              </c:ext>
            </c:extLst>
          </c:dPt>
          <c:dPt>
            <c:idx val="7"/>
            <c:marker>
              <c:symbol val="none"/>
            </c:marker>
            <c:bubble3D val="0"/>
            <c:spPr>
              <a:ln w="47625" cap="rnd">
                <a:solidFill>
                  <a:schemeClr val="accent2"/>
                </a:solidFill>
                <a:prstDash val="dash"/>
                <a:round/>
              </a:ln>
              <a:effectLst/>
            </c:spPr>
            <c:extLst>
              <c:ext xmlns:c16="http://schemas.microsoft.com/office/drawing/2014/chart" uri="{C3380CC4-5D6E-409C-BE32-E72D297353CC}">
                <c16:uniqueId val="{00000003-8F9F-42C4-9BE8-7A2A30AE00BC}"/>
              </c:ext>
            </c:extLst>
          </c:dPt>
          <c:cat>
            <c:numRef>
              <c:f>Population!$B$38:$B$45</c:f>
              <c:numCache>
                <c:formatCode>General</c:formatCode>
                <c:ptCount val="8"/>
                <c:pt idx="0">
                  <c:v>1970</c:v>
                </c:pt>
                <c:pt idx="1">
                  <c:v>1980</c:v>
                </c:pt>
                <c:pt idx="2">
                  <c:v>1990</c:v>
                </c:pt>
                <c:pt idx="3">
                  <c:v>2000</c:v>
                </c:pt>
                <c:pt idx="4">
                  <c:v>2010</c:v>
                </c:pt>
                <c:pt idx="5">
                  <c:v>2020</c:v>
                </c:pt>
                <c:pt idx="6">
                  <c:v>2030</c:v>
                </c:pt>
                <c:pt idx="7">
                  <c:v>2040</c:v>
                </c:pt>
              </c:numCache>
            </c:numRef>
          </c:cat>
          <c:val>
            <c:numRef>
              <c:f>Population!$C$38:$C$45</c:f>
              <c:numCache>
                <c:formatCode>General</c:formatCode>
                <c:ptCount val="8"/>
                <c:pt idx="0">
                  <c:v>2324</c:v>
                </c:pt>
                <c:pt idx="1">
                  <c:v>2905</c:v>
                </c:pt>
                <c:pt idx="2">
                  <c:v>2789</c:v>
                </c:pt>
                <c:pt idx="3">
                  <c:v>2902</c:v>
                </c:pt>
                <c:pt idx="4">
                  <c:v>4385</c:v>
                </c:pt>
                <c:pt idx="5">
                  <c:v>5120</c:v>
                </c:pt>
                <c:pt idx="6">
                  <c:v>6375</c:v>
                </c:pt>
                <c:pt idx="7">
                  <c:v>7145</c:v>
                </c:pt>
              </c:numCache>
            </c:numRef>
          </c:val>
          <c:smooth val="0"/>
          <c:extLst>
            <c:ext xmlns:c16="http://schemas.microsoft.com/office/drawing/2014/chart" uri="{C3380CC4-5D6E-409C-BE32-E72D297353CC}">
              <c16:uniqueId val="{00000004-8F9F-42C4-9BE8-7A2A30AE00BC}"/>
            </c:ext>
          </c:extLst>
        </c:ser>
        <c:dLbls>
          <c:showLegendKey val="0"/>
          <c:showVal val="0"/>
          <c:showCatName val="0"/>
          <c:showSerName val="0"/>
          <c:showPercent val="0"/>
          <c:showBubbleSize val="0"/>
        </c:dLbls>
        <c:smooth val="0"/>
        <c:axId val="440999280"/>
        <c:axId val="440999696"/>
      </c:lineChart>
      <c:catAx>
        <c:axId val="44099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0999696"/>
        <c:crosses val="autoZero"/>
        <c:auto val="1"/>
        <c:lblAlgn val="ctr"/>
        <c:lblOffset val="100"/>
        <c:noMultiLvlLbl val="0"/>
      </c:catAx>
      <c:valAx>
        <c:axId val="440999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09992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Number of Housing Units by Type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B8-42D4-B505-2DE9ACC7E9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B8-42D4-B505-2DE9ACC7E9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B8-42D4-B505-2DE9ACC7E9D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Housing!$J$4:$J$6</c:f>
              <c:strCache>
                <c:ptCount val="3"/>
                <c:pt idx="0">
                  <c:v>Single Family, Detached</c:v>
                </c:pt>
                <c:pt idx="1">
                  <c:v>Duplex</c:v>
                </c:pt>
                <c:pt idx="2">
                  <c:v>Multi-Family</c:v>
                </c:pt>
              </c:strCache>
            </c:strRef>
          </c:cat>
          <c:val>
            <c:numRef>
              <c:f>Housing!$L$4:$L$6</c:f>
              <c:numCache>
                <c:formatCode>_(* #,##0_);_(* \(#,##0\);_(* "-"??_);_(@_)</c:formatCode>
                <c:ptCount val="3"/>
                <c:pt idx="0">
                  <c:v>1573</c:v>
                </c:pt>
                <c:pt idx="1">
                  <c:v>94</c:v>
                </c:pt>
                <c:pt idx="2">
                  <c:v>270</c:v>
                </c:pt>
              </c:numCache>
            </c:numRef>
          </c:val>
          <c:extLst>
            <c:ext xmlns:c16="http://schemas.microsoft.com/office/drawing/2014/chart" uri="{C3380CC4-5D6E-409C-BE32-E72D297353CC}">
              <c16:uniqueId val="{00000006-7DB8-42D4-B505-2DE9ACC7E9D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'[Base Data.xlsx]Equalized Value (2)'!$B$3</c:f>
              <c:strCache>
                <c:ptCount val="1"/>
                <c:pt idx="0">
                  <c:v>Residential</c:v>
                </c:pt>
              </c:strCache>
            </c:strRef>
          </c:tx>
          <c:spPr>
            <a:solidFill>
              <a:schemeClr val="accent1"/>
            </a:solidFill>
            <a:ln>
              <a:noFill/>
            </a:ln>
            <a:effectLst/>
          </c:spPr>
          <c:invertIfNegative val="0"/>
          <c:cat>
            <c:strRef>
              <c:f>'[Base Data.xlsx]Equalized Value (2)'!$A$4:$A$28</c:f>
              <c:strCache>
                <c:ptCount val="25"/>
                <c:pt idx="0">
                  <c:v>Village of Cambridge</c:v>
                </c:pt>
                <c:pt idx="1">
                  <c:v>Village of Sullivan</c:v>
                </c:pt>
                <c:pt idx="2">
                  <c:v>Town of Cold Spring</c:v>
                </c:pt>
                <c:pt idx="3">
                  <c:v>Town of Waterloo</c:v>
                </c:pt>
                <c:pt idx="4">
                  <c:v>Town of Hebron</c:v>
                </c:pt>
                <c:pt idx="5">
                  <c:v>Village of Palmyra</c:v>
                </c:pt>
                <c:pt idx="6">
                  <c:v>Town of Milford</c:v>
                </c:pt>
                <c:pt idx="7">
                  <c:v>Town of Sumner</c:v>
                </c:pt>
                <c:pt idx="8">
                  <c:v>Town of Aztalan</c:v>
                </c:pt>
                <c:pt idx="9">
                  <c:v>Town of Farmington</c:v>
                </c:pt>
                <c:pt idx="10">
                  <c:v>Town of Concord</c:v>
                </c:pt>
                <c:pt idx="11">
                  <c:v>Town of Watertown</c:v>
                </c:pt>
                <c:pt idx="12">
                  <c:v>Town of Jefferson</c:v>
                </c:pt>
                <c:pt idx="13">
                  <c:v>Town of Sullivan</c:v>
                </c:pt>
                <c:pt idx="14">
                  <c:v>Town of Palmyra</c:v>
                </c:pt>
                <c:pt idx="15">
                  <c:v>City of Waterloo</c:v>
                </c:pt>
                <c:pt idx="16">
                  <c:v>Village of Johnson Creek</c:v>
                </c:pt>
                <c:pt idx="17">
                  <c:v>Town of Oakland</c:v>
                </c:pt>
                <c:pt idx="18">
                  <c:v>Town of Lake Mills</c:v>
                </c:pt>
                <c:pt idx="19">
                  <c:v>Town of Koshkonong</c:v>
                </c:pt>
                <c:pt idx="20">
                  <c:v>Town of Ixonia</c:v>
                </c:pt>
                <c:pt idx="21">
                  <c:v>City of Jefferson</c:v>
                </c:pt>
                <c:pt idx="22">
                  <c:v>City of Lake Mills</c:v>
                </c:pt>
                <c:pt idx="23">
                  <c:v>City of Fort Atkinson</c:v>
                </c:pt>
                <c:pt idx="24">
                  <c:v>City of Watertown</c:v>
                </c:pt>
              </c:strCache>
            </c:strRef>
          </c:cat>
          <c:val>
            <c:numRef>
              <c:f>'[Base Data.xlsx]Equalized Value (2)'!$B$4:$B$28</c:f>
              <c:numCache>
                <c:formatCode>"$"#,##0</c:formatCode>
                <c:ptCount val="25"/>
                <c:pt idx="0">
                  <c:v>8025400</c:v>
                </c:pt>
                <c:pt idx="1">
                  <c:v>42329200</c:v>
                </c:pt>
                <c:pt idx="2">
                  <c:v>80301400</c:v>
                </c:pt>
                <c:pt idx="3">
                  <c:v>109293700</c:v>
                </c:pt>
                <c:pt idx="4">
                  <c:v>106182400</c:v>
                </c:pt>
                <c:pt idx="5">
                  <c:v>107306700</c:v>
                </c:pt>
                <c:pt idx="6">
                  <c:v>111690000</c:v>
                </c:pt>
                <c:pt idx="7">
                  <c:v>150371100</c:v>
                </c:pt>
                <c:pt idx="8">
                  <c:v>148548900</c:v>
                </c:pt>
                <c:pt idx="9">
                  <c:v>131346400</c:v>
                </c:pt>
                <c:pt idx="10">
                  <c:v>208510000</c:v>
                </c:pt>
                <c:pt idx="11">
                  <c:v>222090900</c:v>
                </c:pt>
                <c:pt idx="12">
                  <c:v>219958200</c:v>
                </c:pt>
                <c:pt idx="13">
                  <c:v>246934200</c:v>
                </c:pt>
                <c:pt idx="14">
                  <c:v>230859200</c:v>
                </c:pt>
                <c:pt idx="15">
                  <c:v>240337300</c:v>
                </c:pt>
                <c:pt idx="16">
                  <c:v>260980600</c:v>
                </c:pt>
                <c:pt idx="17">
                  <c:v>467738400</c:v>
                </c:pt>
                <c:pt idx="18">
                  <c:v>432479900</c:v>
                </c:pt>
                <c:pt idx="19">
                  <c:v>507889800</c:v>
                </c:pt>
                <c:pt idx="20">
                  <c:v>538178500</c:v>
                </c:pt>
                <c:pt idx="21">
                  <c:v>508996500</c:v>
                </c:pt>
                <c:pt idx="22">
                  <c:v>584790900</c:v>
                </c:pt>
                <c:pt idx="23">
                  <c:v>905449700</c:v>
                </c:pt>
                <c:pt idx="24">
                  <c:v>887046500</c:v>
                </c:pt>
              </c:numCache>
            </c:numRef>
          </c:val>
          <c:extLst>
            <c:ext xmlns:c16="http://schemas.microsoft.com/office/drawing/2014/chart" uri="{C3380CC4-5D6E-409C-BE32-E72D297353CC}">
              <c16:uniqueId val="{00000000-F5FD-4E1B-88AA-DB200B3EDEED}"/>
            </c:ext>
          </c:extLst>
        </c:ser>
        <c:ser>
          <c:idx val="1"/>
          <c:order val="1"/>
          <c:tx>
            <c:strRef>
              <c:f>'[Base Data.xlsx]Equalized Value (2)'!$C$3</c:f>
              <c:strCache>
                <c:ptCount val="1"/>
                <c:pt idx="0">
                  <c:v>Commercial</c:v>
                </c:pt>
              </c:strCache>
            </c:strRef>
          </c:tx>
          <c:spPr>
            <a:solidFill>
              <a:schemeClr val="accent2"/>
            </a:solidFill>
            <a:ln>
              <a:noFill/>
            </a:ln>
            <a:effectLst/>
          </c:spPr>
          <c:invertIfNegative val="0"/>
          <c:cat>
            <c:strRef>
              <c:f>'[Base Data.xlsx]Equalized Value (2)'!$A$4:$A$28</c:f>
              <c:strCache>
                <c:ptCount val="25"/>
                <c:pt idx="0">
                  <c:v>Village of Cambridge</c:v>
                </c:pt>
                <c:pt idx="1">
                  <c:v>Village of Sullivan</c:v>
                </c:pt>
                <c:pt idx="2">
                  <c:v>Town of Cold Spring</c:v>
                </c:pt>
                <c:pt idx="3">
                  <c:v>Town of Waterloo</c:v>
                </c:pt>
                <c:pt idx="4">
                  <c:v>Town of Hebron</c:v>
                </c:pt>
                <c:pt idx="5">
                  <c:v>Village of Palmyra</c:v>
                </c:pt>
                <c:pt idx="6">
                  <c:v>Town of Milford</c:v>
                </c:pt>
                <c:pt idx="7">
                  <c:v>Town of Sumner</c:v>
                </c:pt>
                <c:pt idx="8">
                  <c:v>Town of Aztalan</c:v>
                </c:pt>
                <c:pt idx="9">
                  <c:v>Town of Farmington</c:v>
                </c:pt>
                <c:pt idx="10">
                  <c:v>Town of Concord</c:v>
                </c:pt>
                <c:pt idx="11">
                  <c:v>Town of Watertown</c:v>
                </c:pt>
                <c:pt idx="12">
                  <c:v>Town of Jefferson</c:v>
                </c:pt>
                <c:pt idx="13">
                  <c:v>Town of Sullivan</c:v>
                </c:pt>
                <c:pt idx="14">
                  <c:v>Town of Palmyra</c:v>
                </c:pt>
                <c:pt idx="15">
                  <c:v>City of Waterloo</c:v>
                </c:pt>
                <c:pt idx="16">
                  <c:v>Village of Johnson Creek</c:v>
                </c:pt>
                <c:pt idx="17">
                  <c:v>Town of Oakland</c:v>
                </c:pt>
                <c:pt idx="18">
                  <c:v>Town of Lake Mills</c:v>
                </c:pt>
                <c:pt idx="19">
                  <c:v>Town of Koshkonong</c:v>
                </c:pt>
                <c:pt idx="20">
                  <c:v>Town of Ixonia</c:v>
                </c:pt>
                <c:pt idx="21">
                  <c:v>City of Jefferson</c:v>
                </c:pt>
                <c:pt idx="22">
                  <c:v>City of Lake Mills</c:v>
                </c:pt>
                <c:pt idx="23">
                  <c:v>City of Fort Atkinson</c:v>
                </c:pt>
                <c:pt idx="24">
                  <c:v>City of Watertown</c:v>
                </c:pt>
              </c:strCache>
            </c:strRef>
          </c:cat>
          <c:val>
            <c:numRef>
              <c:f>'[Base Data.xlsx]Equalized Value (2)'!$C$4:$C$28</c:f>
              <c:numCache>
                <c:formatCode>"$"#,##0</c:formatCode>
                <c:ptCount val="25"/>
                <c:pt idx="0">
                  <c:v>290500</c:v>
                </c:pt>
                <c:pt idx="1">
                  <c:v>16446700</c:v>
                </c:pt>
                <c:pt idx="2">
                  <c:v>3874300</c:v>
                </c:pt>
                <c:pt idx="3">
                  <c:v>1791200</c:v>
                </c:pt>
                <c:pt idx="4">
                  <c:v>1145800</c:v>
                </c:pt>
                <c:pt idx="5">
                  <c:v>19135900</c:v>
                </c:pt>
                <c:pt idx="6">
                  <c:v>8749700</c:v>
                </c:pt>
                <c:pt idx="7">
                  <c:v>1691000</c:v>
                </c:pt>
                <c:pt idx="8">
                  <c:v>2725900</c:v>
                </c:pt>
                <c:pt idx="9">
                  <c:v>14185000</c:v>
                </c:pt>
                <c:pt idx="10">
                  <c:v>7422600</c:v>
                </c:pt>
                <c:pt idx="11">
                  <c:v>15663200</c:v>
                </c:pt>
                <c:pt idx="12">
                  <c:v>11379400</c:v>
                </c:pt>
                <c:pt idx="13">
                  <c:v>12960300</c:v>
                </c:pt>
                <c:pt idx="14">
                  <c:v>5101100</c:v>
                </c:pt>
                <c:pt idx="15">
                  <c:v>46115000</c:v>
                </c:pt>
                <c:pt idx="16">
                  <c:v>225215000</c:v>
                </c:pt>
                <c:pt idx="17">
                  <c:v>17531900</c:v>
                </c:pt>
                <c:pt idx="18">
                  <c:v>84479000</c:v>
                </c:pt>
                <c:pt idx="19">
                  <c:v>13828200</c:v>
                </c:pt>
                <c:pt idx="20">
                  <c:v>66797600</c:v>
                </c:pt>
                <c:pt idx="21">
                  <c:v>190006300</c:v>
                </c:pt>
                <c:pt idx="22">
                  <c:v>164266000</c:v>
                </c:pt>
                <c:pt idx="23">
                  <c:v>274283300</c:v>
                </c:pt>
                <c:pt idx="24">
                  <c:v>260685300</c:v>
                </c:pt>
              </c:numCache>
            </c:numRef>
          </c:val>
          <c:extLst>
            <c:ext xmlns:c16="http://schemas.microsoft.com/office/drawing/2014/chart" uri="{C3380CC4-5D6E-409C-BE32-E72D297353CC}">
              <c16:uniqueId val="{00000001-F5FD-4E1B-88AA-DB200B3EDEED}"/>
            </c:ext>
          </c:extLst>
        </c:ser>
        <c:ser>
          <c:idx val="2"/>
          <c:order val="2"/>
          <c:tx>
            <c:strRef>
              <c:f>'[Base Data.xlsx]Equalized Value (2)'!$D$3</c:f>
              <c:strCache>
                <c:ptCount val="1"/>
                <c:pt idx="0">
                  <c:v>Industrial</c:v>
                </c:pt>
              </c:strCache>
            </c:strRef>
          </c:tx>
          <c:spPr>
            <a:solidFill>
              <a:schemeClr val="accent3"/>
            </a:solidFill>
            <a:ln>
              <a:noFill/>
            </a:ln>
            <a:effectLst/>
          </c:spPr>
          <c:invertIfNegative val="0"/>
          <c:cat>
            <c:strRef>
              <c:f>'[Base Data.xlsx]Equalized Value (2)'!$A$4:$A$28</c:f>
              <c:strCache>
                <c:ptCount val="25"/>
                <c:pt idx="0">
                  <c:v>Village of Cambridge</c:v>
                </c:pt>
                <c:pt idx="1">
                  <c:v>Village of Sullivan</c:v>
                </c:pt>
                <c:pt idx="2">
                  <c:v>Town of Cold Spring</c:v>
                </c:pt>
                <c:pt idx="3">
                  <c:v>Town of Waterloo</c:v>
                </c:pt>
                <c:pt idx="4">
                  <c:v>Town of Hebron</c:v>
                </c:pt>
                <c:pt idx="5">
                  <c:v>Village of Palmyra</c:v>
                </c:pt>
                <c:pt idx="6">
                  <c:v>Town of Milford</c:v>
                </c:pt>
                <c:pt idx="7">
                  <c:v>Town of Sumner</c:v>
                </c:pt>
                <c:pt idx="8">
                  <c:v>Town of Aztalan</c:v>
                </c:pt>
                <c:pt idx="9">
                  <c:v>Town of Farmington</c:v>
                </c:pt>
                <c:pt idx="10">
                  <c:v>Town of Concord</c:v>
                </c:pt>
                <c:pt idx="11">
                  <c:v>Town of Watertown</c:v>
                </c:pt>
                <c:pt idx="12">
                  <c:v>Town of Jefferson</c:v>
                </c:pt>
                <c:pt idx="13">
                  <c:v>Town of Sullivan</c:v>
                </c:pt>
                <c:pt idx="14">
                  <c:v>Town of Palmyra</c:v>
                </c:pt>
                <c:pt idx="15">
                  <c:v>City of Waterloo</c:v>
                </c:pt>
                <c:pt idx="16">
                  <c:v>Village of Johnson Creek</c:v>
                </c:pt>
                <c:pt idx="17">
                  <c:v>Town of Oakland</c:v>
                </c:pt>
                <c:pt idx="18">
                  <c:v>Town of Lake Mills</c:v>
                </c:pt>
                <c:pt idx="19">
                  <c:v>Town of Koshkonong</c:v>
                </c:pt>
                <c:pt idx="20">
                  <c:v>Town of Ixonia</c:v>
                </c:pt>
                <c:pt idx="21">
                  <c:v>City of Jefferson</c:v>
                </c:pt>
                <c:pt idx="22">
                  <c:v>City of Lake Mills</c:v>
                </c:pt>
                <c:pt idx="23">
                  <c:v>City of Fort Atkinson</c:v>
                </c:pt>
                <c:pt idx="24">
                  <c:v>City of Watertown</c:v>
                </c:pt>
              </c:strCache>
            </c:strRef>
          </c:cat>
          <c:val>
            <c:numRef>
              <c:f>'[Base Data.xlsx]Equalized Value (2)'!$D$4:$D$28</c:f>
              <c:numCache>
                <c:formatCode>"$"#,##0</c:formatCode>
                <c:ptCount val="25"/>
                <c:pt idx="0">
                  <c:v>0</c:v>
                </c:pt>
                <c:pt idx="1">
                  <c:v>1078600</c:v>
                </c:pt>
                <c:pt idx="2">
                  <c:v>1177600</c:v>
                </c:pt>
                <c:pt idx="3">
                  <c:v>0</c:v>
                </c:pt>
                <c:pt idx="4">
                  <c:v>0</c:v>
                </c:pt>
                <c:pt idx="5">
                  <c:v>21431300</c:v>
                </c:pt>
                <c:pt idx="6">
                  <c:v>0</c:v>
                </c:pt>
                <c:pt idx="7">
                  <c:v>0</c:v>
                </c:pt>
                <c:pt idx="8">
                  <c:v>10177600</c:v>
                </c:pt>
                <c:pt idx="9">
                  <c:v>261900</c:v>
                </c:pt>
                <c:pt idx="10">
                  <c:v>0</c:v>
                </c:pt>
                <c:pt idx="11">
                  <c:v>100000</c:v>
                </c:pt>
                <c:pt idx="12">
                  <c:v>1682700</c:v>
                </c:pt>
                <c:pt idx="13">
                  <c:v>0</c:v>
                </c:pt>
                <c:pt idx="14">
                  <c:v>0</c:v>
                </c:pt>
                <c:pt idx="15">
                  <c:v>20787800</c:v>
                </c:pt>
                <c:pt idx="16">
                  <c:v>17825300</c:v>
                </c:pt>
                <c:pt idx="17">
                  <c:v>0</c:v>
                </c:pt>
                <c:pt idx="18">
                  <c:v>600200</c:v>
                </c:pt>
                <c:pt idx="19">
                  <c:v>1949900</c:v>
                </c:pt>
                <c:pt idx="20">
                  <c:v>41092900</c:v>
                </c:pt>
                <c:pt idx="21">
                  <c:v>36677700</c:v>
                </c:pt>
                <c:pt idx="22">
                  <c:v>29349300</c:v>
                </c:pt>
                <c:pt idx="23">
                  <c:v>58896400</c:v>
                </c:pt>
                <c:pt idx="24">
                  <c:v>122125100</c:v>
                </c:pt>
              </c:numCache>
            </c:numRef>
          </c:val>
          <c:extLst>
            <c:ext xmlns:c16="http://schemas.microsoft.com/office/drawing/2014/chart" uri="{C3380CC4-5D6E-409C-BE32-E72D297353CC}">
              <c16:uniqueId val="{00000002-F5FD-4E1B-88AA-DB200B3EDEED}"/>
            </c:ext>
          </c:extLst>
        </c:ser>
        <c:ser>
          <c:idx val="3"/>
          <c:order val="3"/>
          <c:tx>
            <c:strRef>
              <c:f>'[Base Data.xlsx]Equalized Value (2)'!$E$3</c:f>
              <c:strCache>
                <c:ptCount val="1"/>
                <c:pt idx="0">
                  <c:v>Agricultural</c:v>
                </c:pt>
              </c:strCache>
            </c:strRef>
          </c:tx>
          <c:spPr>
            <a:solidFill>
              <a:schemeClr val="accent4"/>
            </a:solidFill>
            <a:ln>
              <a:noFill/>
            </a:ln>
            <a:effectLst/>
          </c:spPr>
          <c:invertIfNegative val="0"/>
          <c:cat>
            <c:strRef>
              <c:f>'[Base Data.xlsx]Equalized Value (2)'!$A$4:$A$28</c:f>
              <c:strCache>
                <c:ptCount val="25"/>
                <c:pt idx="0">
                  <c:v>Village of Cambridge</c:v>
                </c:pt>
                <c:pt idx="1">
                  <c:v>Village of Sullivan</c:v>
                </c:pt>
                <c:pt idx="2">
                  <c:v>Town of Cold Spring</c:v>
                </c:pt>
                <c:pt idx="3">
                  <c:v>Town of Waterloo</c:v>
                </c:pt>
                <c:pt idx="4">
                  <c:v>Town of Hebron</c:v>
                </c:pt>
                <c:pt idx="5">
                  <c:v>Village of Palmyra</c:v>
                </c:pt>
                <c:pt idx="6">
                  <c:v>Town of Milford</c:v>
                </c:pt>
                <c:pt idx="7">
                  <c:v>Town of Sumner</c:v>
                </c:pt>
                <c:pt idx="8">
                  <c:v>Town of Aztalan</c:v>
                </c:pt>
                <c:pt idx="9">
                  <c:v>Town of Farmington</c:v>
                </c:pt>
                <c:pt idx="10">
                  <c:v>Town of Concord</c:v>
                </c:pt>
                <c:pt idx="11">
                  <c:v>Town of Watertown</c:v>
                </c:pt>
                <c:pt idx="12">
                  <c:v>Town of Jefferson</c:v>
                </c:pt>
                <c:pt idx="13">
                  <c:v>Town of Sullivan</c:v>
                </c:pt>
                <c:pt idx="14">
                  <c:v>Town of Palmyra</c:v>
                </c:pt>
                <c:pt idx="15">
                  <c:v>City of Waterloo</c:v>
                </c:pt>
                <c:pt idx="16">
                  <c:v>Village of Johnson Creek</c:v>
                </c:pt>
                <c:pt idx="17">
                  <c:v>Town of Oakland</c:v>
                </c:pt>
                <c:pt idx="18">
                  <c:v>Town of Lake Mills</c:v>
                </c:pt>
                <c:pt idx="19">
                  <c:v>Town of Koshkonong</c:v>
                </c:pt>
                <c:pt idx="20">
                  <c:v>Town of Ixonia</c:v>
                </c:pt>
                <c:pt idx="21">
                  <c:v>City of Jefferson</c:v>
                </c:pt>
                <c:pt idx="22">
                  <c:v>City of Lake Mills</c:v>
                </c:pt>
                <c:pt idx="23">
                  <c:v>City of Fort Atkinson</c:v>
                </c:pt>
                <c:pt idx="24">
                  <c:v>City of Watertown</c:v>
                </c:pt>
              </c:strCache>
            </c:strRef>
          </c:cat>
          <c:val>
            <c:numRef>
              <c:f>'[Base Data.xlsx]Equalized Value (2)'!$E$4:$E$28</c:f>
              <c:numCache>
                <c:formatCode>"$"#,##0</c:formatCode>
                <c:ptCount val="25"/>
                <c:pt idx="0">
                  <c:v>0</c:v>
                </c:pt>
                <c:pt idx="1">
                  <c:v>72300</c:v>
                </c:pt>
                <c:pt idx="2">
                  <c:v>3096200</c:v>
                </c:pt>
                <c:pt idx="3">
                  <c:v>3429700</c:v>
                </c:pt>
                <c:pt idx="4">
                  <c:v>2923000</c:v>
                </c:pt>
                <c:pt idx="5">
                  <c:v>124500</c:v>
                </c:pt>
                <c:pt idx="6">
                  <c:v>4097400</c:v>
                </c:pt>
                <c:pt idx="7">
                  <c:v>1420100</c:v>
                </c:pt>
                <c:pt idx="8">
                  <c:v>3227200</c:v>
                </c:pt>
                <c:pt idx="9">
                  <c:v>3873100</c:v>
                </c:pt>
                <c:pt idx="10">
                  <c:v>3487900</c:v>
                </c:pt>
                <c:pt idx="11">
                  <c:v>4514600</c:v>
                </c:pt>
                <c:pt idx="12">
                  <c:v>4168300</c:v>
                </c:pt>
                <c:pt idx="13">
                  <c:v>2701000</c:v>
                </c:pt>
                <c:pt idx="14">
                  <c:v>3479400</c:v>
                </c:pt>
                <c:pt idx="15">
                  <c:v>214700</c:v>
                </c:pt>
                <c:pt idx="16">
                  <c:v>75500</c:v>
                </c:pt>
                <c:pt idx="17">
                  <c:v>4482700</c:v>
                </c:pt>
                <c:pt idx="18">
                  <c:v>3199900</c:v>
                </c:pt>
                <c:pt idx="19">
                  <c:v>3519100</c:v>
                </c:pt>
                <c:pt idx="20">
                  <c:v>3634700</c:v>
                </c:pt>
                <c:pt idx="21">
                  <c:v>178300</c:v>
                </c:pt>
                <c:pt idx="22">
                  <c:v>142200</c:v>
                </c:pt>
                <c:pt idx="23">
                  <c:v>51700</c:v>
                </c:pt>
                <c:pt idx="24">
                  <c:v>153700</c:v>
                </c:pt>
              </c:numCache>
            </c:numRef>
          </c:val>
          <c:extLst>
            <c:ext xmlns:c16="http://schemas.microsoft.com/office/drawing/2014/chart" uri="{C3380CC4-5D6E-409C-BE32-E72D297353CC}">
              <c16:uniqueId val="{00000003-F5FD-4E1B-88AA-DB200B3EDEED}"/>
            </c:ext>
          </c:extLst>
        </c:ser>
        <c:ser>
          <c:idx val="4"/>
          <c:order val="4"/>
          <c:tx>
            <c:strRef>
              <c:f>'[Base Data.xlsx]Equalized Value (2)'!$F$3</c:f>
              <c:strCache>
                <c:ptCount val="1"/>
                <c:pt idx="0">
                  <c:v>Other</c:v>
                </c:pt>
              </c:strCache>
            </c:strRef>
          </c:tx>
          <c:spPr>
            <a:solidFill>
              <a:schemeClr val="accent5"/>
            </a:solidFill>
            <a:ln>
              <a:noFill/>
            </a:ln>
            <a:effectLst/>
          </c:spPr>
          <c:invertIfNegative val="0"/>
          <c:cat>
            <c:strRef>
              <c:f>'[Base Data.xlsx]Equalized Value (2)'!$A$4:$A$28</c:f>
              <c:strCache>
                <c:ptCount val="25"/>
                <c:pt idx="0">
                  <c:v>Village of Cambridge</c:v>
                </c:pt>
                <c:pt idx="1">
                  <c:v>Village of Sullivan</c:v>
                </c:pt>
                <c:pt idx="2">
                  <c:v>Town of Cold Spring</c:v>
                </c:pt>
                <c:pt idx="3">
                  <c:v>Town of Waterloo</c:v>
                </c:pt>
                <c:pt idx="4">
                  <c:v>Town of Hebron</c:v>
                </c:pt>
                <c:pt idx="5">
                  <c:v>Village of Palmyra</c:v>
                </c:pt>
                <c:pt idx="6">
                  <c:v>Town of Milford</c:v>
                </c:pt>
                <c:pt idx="7">
                  <c:v>Town of Sumner</c:v>
                </c:pt>
                <c:pt idx="8">
                  <c:v>Town of Aztalan</c:v>
                </c:pt>
                <c:pt idx="9">
                  <c:v>Town of Farmington</c:v>
                </c:pt>
                <c:pt idx="10">
                  <c:v>Town of Concord</c:v>
                </c:pt>
                <c:pt idx="11">
                  <c:v>Town of Watertown</c:v>
                </c:pt>
                <c:pt idx="12">
                  <c:v>Town of Jefferson</c:v>
                </c:pt>
                <c:pt idx="13">
                  <c:v>Town of Sullivan</c:v>
                </c:pt>
                <c:pt idx="14">
                  <c:v>Town of Palmyra</c:v>
                </c:pt>
                <c:pt idx="15">
                  <c:v>City of Waterloo</c:v>
                </c:pt>
                <c:pt idx="16">
                  <c:v>Village of Johnson Creek</c:v>
                </c:pt>
                <c:pt idx="17">
                  <c:v>Town of Oakland</c:v>
                </c:pt>
                <c:pt idx="18">
                  <c:v>Town of Lake Mills</c:v>
                </c:pt>
                <c:pt idx="19">
                  <c:v>Town of Koshkonong</c:v>
                </c:pt>
                <c:pt idx="20">
                  <c:v>Town of Ixonia</c:v>
                </c:pt>
                <c:pt idx="21">
                  <c:v>City of Jefferson</c:v>
                </c:pt>
                <c:pt idx="22">
                  <c:v>City of Lake Mills</c:v>
                </c:pt>
                <c:pt idx="23">
                  <c:v>City of Fort Atkinson</c:v>
                </c:pt>
                <c:pt idx="24">
                  <c:v>City of Watertown</c:v>
                </c:pt>
              </c:strCache>
            </c:strRef>
          </c:cat>
          <c:val>
            <c:numRef>
              <c:f>'[Base Data.xlsx]Equalized Value (2)'!$F$4:$F$28</c:f>
              <c:numCache>
                <c:formatCode>"$"#,##0</c:formatCode>
                <c:ptCount val="25"/>
                <c:pt idx="0">
                  <c:v>0</c:v>
                </c:pt>
                <c:pt idx="1">
                  <c:v>747200</c:v>
                </c:pt>
                <c:pt idx="2">
                  <c:v>12624800</c:v>
                </c:pt>
                <c:pt idx="3">
                  <c:v>22179200</c:v>
                </c:pt>
                <c:pt idx="4">
                  <c:v>35938400</c:v>
                </c:pt>
                <c:pt idx="5">
                  <c:v>920700</c:v>
                </c:pt>
                <c:pt idx="6">
                  <c:v>37194700</c:v>
                </c:pt>
                <c:pt idx="7">
                  <c:v>11539700</c:v>
                </c:pt>
                <c:pt idx="8">
                  <c:v>22934300</c:v>
                </c:pt>
                <c:pt idx="9">
                  <c:v>49545900</c:v>
                </c:pt>
                <c:pt idx="10">
                  <c:v>41159300</c:v>
                </c:pt>
                <c:pt idx="11">
                  <c:v>38062000</c:v>
                </c:pt>
                <c:pt idx="12">
                  <c:v>44986400</c:v>
                </c:pt>
                <c:pt idx="13">
                  <c:v>33563800</c:v>
                </c:pt>
                <c:pt idx="14">
                  <c:v>65721900</c:v>
                </c:pt>
                <c:pt idx="15">
                  <c:v>941100</c:v>
                </c:pt>
                <c:pt idx="16">
                  <c:v>107000</c:v>
                </c:pt>
                <c:pt idx="17">
                  <c:v>40493200</c:v>
                </c:pt>
                <c:pt idx="18">
                  <c:v>23695200</c:v>
                </c:pt>
                <c:pt idx="19">
                  <c:v>26783100</c:v>
                </c:pt>
                <c:pt idx="20">
                  <c:v>25996800</c:v>
                </c:pt>
                <c:pt idx="21">
                  <c:v>1639600</c:v>
                </c:pt>
                <c:pt idx="22">
                  <c:v>293100</c:v>
                </c:pt>
                <c:pt idx="23">
                  <c:v>111200</c:v>
                </c:pt>
                <c:pt idx="24">
                  <c:v>512400</c:v>
                </c:pt>
              </c:numCache>
            </c:numRef>
          </c:val>
          <c:extLst>
            <c:ext xmlns:c16="http://schemas.microsoft.com/office/drawing/2014/chart" uri="{C3380CC4-5D6E-409C-BE32-E72D297353CC}">
              <c16:uniqueId val="{00000004-F5FD-4E1B-88AA-DB200B3EDEED}"/>
            </c:ext>
          </c:extLst>
        </c:ser>
        <c:dLbls>
          <c:showLegendKey val="0"/>
          <c:showVal val="0"/>
          <c:showCatName val="0"/>
          <c:showSerName val="0"/>
          <c:showPercent val="0"/>
          <c:showBubbleSize val="0"/>
        </c:dLbls>
        <c:gapWidth val="150"/>
        <c:overlap val="100"/>
        <c:axId val="2070286159"/>
        <c:axId val="2070285199"/>
        <c:extLst>
          <c:ext xmlns:c15="http://schemas.microsoft.com/office/drawing/2012/chart" uri="{02D57815-91ED-43cb-92C2-25804820EDAC}">
            <c15:filteredBarSeries>
              <c15:ser>
                <c:idx val="5"/>
                <c:order val="5"/>
                <c:tx>
                  <c:strRef>
                    <c:extLst>
                      <c:ext uri="{02D57815-91ED-43cb-92C2-25804820EDAC}">
                        <c15:formulaRef>
                          <c15:sqref>'[Base Data.xlsx]Equalized Value (2)'!$G$3</c15:sqref>
                        </c15:formulaRef>
                      </c:ext>
                    </c:extLst>
                    <c:strCache>
                      <c:ptCount val="1"/>
                      <c:pt idx="0">
                        <c:v>Total</c:v>
                      </c:pt>
                    </c:strCache>
                  </c:strRef>
                </c:tx>
                <c:spPr>
                  <a:solidFill>
                    <a:schemeClr val="accent6"/>
                  </a:solidFill>
                  <a:ln>
                    <a:noFill/>
                  </a:ln>
                  <a:effectLst/>
                </c:spPr>
                <c:invertIfNegative val="0"/>
                <c:cat>
                  <c:strRef>
                    <c:extLst>
                      <c:ext uri="{02D57815-91ED-43cb-92C2-25804820EDAC}">
                        <c15:formulaRef>
                          <c15:sqref>'[Base Data.xlsx]Equalized Value (2)'!$A$4:$A$28</c15:sqref>
                        </c15:formulaRef>
                      </c:ext>
                    </c:extLst>
                    <c:strCache>
                      <c:ptCount val="25"/>
                      <c:pt idx="0">
                        <c:v>Village of Cambridge</c:v>
                      </c:pt>
                      <c:pt idx="1">
                        <c:v>Village of Sullivan</c:v>
                      </c:pt>
                      <c:pt idx="2">
                        <c:v>Town of Cold Spring</c:v>
                      </c:pt>
                      <c:pt idx="3">
                        <c:v>Town of Waterloo</c:v>
                      </c:pt>
                      <c:pt idx="4">
                        <c:v>Town of Hebron</c:v>
                      </c:pt>
                      <c:pt idx="5">
                        <c:v>Village of Palmyra</c:v>
                      </c:pt>
                      <c:pt idx="6">
                        <c:v>Town of Milford</c:v>
                      </c:pt>
                      <c:pt idx="7">
                        <c:v>Town of Sumner</c:v>
                      </c:pt>
                      <c:pt idx="8">
                        <c:v>Town of Aztalan</c:v>
                      </c:pt>
                      <c:pt idx="9">
                        <c:v>Town of Farmington</c:v>
                      </c:pt>
                      <c:pt idx="10">
                        <c:v>Town of Concord</c:v>
                      </c:pt>
                      <c:pt idx="11">
                        <c:v>Town of Watertown</c:v>
                      </c:pt>
                      <c:pt idx="12">
                        <c:v>Town of Jefferson</c:v>
                      </c:pt>
                      <c:pt idx="13">
                        <c:v>Town of Sullivan</c:v>
                      </c:pt>
                      <c:pt idx="14">
                        <c:v>Town of Palmyra</c:v>
                      </c:pt>
                      <c:pt idx="15">
                        <c:v>City of Waterloo</c:v>
                      </c:pt>
                      <c:pt idx="16">
                        <c:v>Village of Johnson Creek</c:v>
                      </c:pt>
                      <c:pt idx="17">
                        <c:v>Town of Oakland</c:v>
                      </c:pt>
                      <c:pt idx="18">
                        <c:v>Town of Lake Mills</c:v>
                      </c:pt>
                      <c:pt idx="19">
                        <c:v>Town of Koshkonong</c:v>
                      </c:pt>
                      <c:pt idx="20">
                        <c:v>Town of Ixonia</c:v>
                      </c:pt>
                      <c:pt idx="21">
                        <c:v>City of Jefferson</c:v>
                      </c:pt>
                      <c:pt idx="22">
                        <c:v>City of Lake Mills</c:v>
                      </c:pt>
                      <c:pt idx="23">
                        <c:v>City of Fort Atkinson</c:v>
                      </c:pt>
                      <c:pt idx="24">
                        <c:v>City of Watertown</c:v>
                      </c:pt>
                    </c:strCache>
                  </c:strRef>
                </c:cat>
                <c:val>
                  <c:numRef>
                    <c:extLst>
                      <c:ext uri="{02D57815-91ED-43cb-92C2-25804820EDAC}">
                        <c15:formulaRef>
                          <c15:sqref>'[Base Data.xlsx]Equalized Value (2)'!$G$4:$G$28</c15:sqref>
                        </c15:formulaRef>
                      </c:ext>
                    </c:extLst>
                    <c:numCache>
                      <c:formatCode>"$"#,##0</c:formatCode>
                      <c:ptCount val="25"/>
                      <c:pt idx="0">
                        <c:v>8315900</c:v>
                      </c:pt>
                      <c:pt idx="1">
                        <c:v>60674000</c:v>
                      </c:pt>
                      <c:pt idx="2">
                        <c:v>101074300</c:v>
                      </c:pt>
                      <c:pt idx="3">
                        <c:v>136693800</c:v>
                      </c:pt>
                      <c:pt idx="4">
                        <c:v>146189600</c:v>
                      </c:pt>
                      <c:pt idx="5">
                        <c:v>148919100</c:v>
                      </c:pt>
                      <c:pt idx="6">
                        <c:v>161731800</c:v>
                      </c:pt>
                      <c:pt idx="7">
                        <c:v>165021900</c:v>
                      </c:pt>
                      <c:pt idx="8">
                        <c:v>187613900</c:v>
                      </c:pt>
                      <c:pt idx="9">
                        <c:v>199212300</c:v>
                      </c:pt>
                      <c:pt idx="10">
                        <c:v>260579800</c:v>
                      </c:pt>
                      <c:pt idx="11">
                        <c:v>280430700</c:v>
                      </c:pt>
                      <c:pt idx="12">
                        <c:v>282175000</c:v>
                      </c:pt>
                      <c:pt idx="13">
                        <c:v>296159300</c:v>
                      </c:pt>
                      <c:pt idx="14">
                        <c:v>305161600</c:v>
                      </c:pt>
                      <c:pt idx="15">
                        <c:v>308395900</c:v>
                      </c:pt>
                      <c:pt idx="16">
                        <c:v>504203400</c:v>
                      </c:pt>
                      <c:pt idx="17">
                        <c:v>530246200</c:v>
                      </c:pt>
                      <c:pt idx="18">
                        <c:v>544454200</c:v>
                      </c:pt>
                      <c:pt idx="19">
                        <c:v>553970100</c:v>
                      </c:pt>
                      <c:pt idx="20">
                        <c:v>675700500</c:v>
                      </c:pt>
                      <c:pt idx="21">
                        <c:v>737498400</c:v>
                      </c:pt>
                      <c:pt idx="22">
                        <c:v>778841500</c:v>
                      </c:pt>
                      <c:pt idx="23">
                        <c:v>1238792300</c:v>
                      </c:pt>
                      <c:pt idx="24">
                        <c:v>1270523000</c:v>
                      </c:pt>
                    </c:numCache>
                  </c:numRef>
                </c:val>
                <c:extLst>
                  <c:ext xmlns:c16="http://schemas.microsoft.com/office/drawing/2014/chart" uri="{C3380CC4-5D6E-409C-BE32-E72D297353CC}">
                    <c16:uniqueId val="{00000005-F5FD-4E1B-88AA-DB200B3EDEED}"/>
                  </c:ext>
                </c:extLst>
              </c15:ser>
            </c15:filteredBarSeries>
          </c:ext>
        </c:extLst>
      </c:barChart>
      <c:catAx>
        <c:axId val="207028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0285199"/>
        <c:crosses val="autoZero"/>
        <c:auto val="1"/>
        <c:lblAlgn val="ctr"/>
        <c:lblOffset val="100"/>
        <c:noMultiLvlLbl val="0"/>
      </c:catAx>
      <c:valAx>
        <c:axId val="207028519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0286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4D018-A639-4FA6-8B8C-98C8A345741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19864FAF-866F-4DFF-A5D0-879E25CEF5D2}">
      <dgm:prSet phldrT="[Text]"/>
      <dgm:spPr>
        <a:solidFill>
          <a:schemeClr val="accent4"/>
        </a:solidFill>
        <a:ln>
          <a:solidFill>
            <a:schemeClr val="accent4"/>
          </a:solidFill>
        </a:ln>
      </dgm:spPr>
      <dgm:t>
        <a:bodyPr/>
        <a:lstStyle/>
        <a:p>
          <a:r>
            <a:rPr lang="en-US"/>
            <a:t>Issues and Opportunities</a:t>
          </a:r>
        </a:p>
      </dgm:t>
    </dgm:pt>
    <dgm:pt modelId="{4F555268-F9C2-4DB4-A53C-D112FF11C3A2}" type="parTrans" cxnId="{DB3F7F7F-62E6-4DF6-849B-83370819D466}">
      <dgm:prSet/>
      <dgm:spPr/>
      <dgm:t>
        <a:bodyPr/>
        <a:lstStyle/>
        <a:p>
          <a:endParaRPr lang="en-US"/>
        </a:p>
      </dgm:t>
    </dgm:pt>
    <dgm:pt modelId="{23D001DB-18CB-45FF-81CA-A8A353391700}" type="sibTrans" cxnId="{DB3F7F7F-62E6-4DF6-849B-83370819D466}">
      <dgm:prSet/>
      <dgm:spPr/>
      <dgm:t>
        <a:bodyPr/>
        <a:lstStyle/>
        <a:p>
          <a:endParaRPr lang="en-US"/>
        </a:p>
      </dgm:t>
    </dgm:pt>
    <dgm:pt modelId="{2BB8C527-2D64-4D06-852B-370D691D9552}">
      <dgm:prSet phldrT="[Text]" custT="1"/>
      <dgm:spPr>
        <a:solidFill>
          <a:schemeClr val="tx2"/>
        </a:solidFill>
        <a:ln>
          <a:solidFill>
            <a:schemeClr val="tx2"/>
          </a:solidFill>
        </a:ln>
      </dgm:spPr>
      <dgm:t>
        <a:bodyPr/>
        <a:lstStyle/>
        <a:p>
          <a:r>
            <a:rPr lang="en-US" sz="1400" dirty="0"/>
            <a:t>Transportation</a:t>
          </a:r>
        </a:p>
      </dgm:t>
    </dgm:pt>
    <dgm:pt modelId="{871ADA45-22AA-44D6-8A9E-A8D0DEC5EB0B}" type="parTrans" cxnId="{05FD0AA6-94A8-4D8E-A324-1EC1E01DEA87}">
      <dgm:prSet/>
      <dgm:spPr/>
      <dgm:t>
        <a:bodyPr/>
        <a:lstStyle/>
        <a:p>
          <a:endParaRPr lang="en-US"/>
        </a:p>
      </dgm:t>
    </dgm:pt>
    <dgm:pt modelId="{E4083302-245A-4453-A135-809AD03633E1}" type="sibTrans" cxnId="{05FD0AA6-94A8-4D8E-A324-1EC1E01DEA87}">
      <dgm:prSet/>
      <dgm:spPr/>
      <dgm:t>
        <a:bodyPr/>
        <a:lstStyle/>
        <a:p>
          <a:endParaRPr lang="en-US"/>
        </a:p>
      </dgm:t>
    </dgm:pt>
    <dgm:pt modelId="{4AE4D102-38CC-42DB-AFF5-60C92FE45C92}">
      <dgm:prSet phldrT="[Text]" custT="1"/>
      <dgm:spPr>
        <a:solidFill>
          <a:schemeClr val="tx2"/>
        </a:solidFill>
        <a:ln>
          <a:solidFill>
            <a:schemeClr val="tx2"/>
          </a:solidFill>
        </a:ln>
      </dgm:spPr>
      <dgm:t>
        <a:bodyPr/>
        <a:lstStyle/>
        <a:p>
          <a:r>
            <a:rPr lang="en-US" sz="1400" dirty="0"/>
            <a:t>Utilities and Community Facilities</a:t>
          </a:r>
        </a:p>
      </dgm:t>
    </dgm:pt>
    <dgm:pt modelId="{98B6A208-5C17-470E-814D-4049453FA1A0}" type="parTrans" cxnId="{FA6BC0F1-CCE5-40F3-BFAE-36C32EAC60F1}">
      <dgm:prSet/>
      <dgm:spPr/>
      <dgm:t>
        <a:bodyPr/>
        <a:lstStyle/>
        <a:p>
          <a:endParaRPr lang="en-US"/>
        </a:p>
      </dgm:t>
    </dgm:pt>
    <dgm:pt modelId="{1594848D-72C4-4D77-98B2-DA253ED481A1}" type="sibTrans" cxnId="{FA6BC0F1-CCE5-40F3-BFAE-36C32EAC60F1}">
      <dgm:prSet/>
      <dgm:spPr/>
      <dgm:t>
        <a:bodyPr/>
        <a:lstStyle/>
        <a:p>
          <a:endParaRPr lang="en-US"/>
        </a:p>
      </dgm:t>
    </dgm:pt>
    <dgm:pt modelId="{2CF772D2-00B3-406E-8894-0392084F9FD6}">
      <dgm:prSet phldrT="[Text]" custT="1"/>
      <dgm:spPr/>
      <dgm:t>
        <a:bodyPr/>
        <a:lstStyle/>
        <a:p>
          <a:r>
            <a:rPr lang="en-US" sz="1350"/>
            <a:t>Intergovernmental Cooperation</a:t>
          </a:r>
        </a:p>
      </dgm:t>
    </dgm:pt>
    <dgm:pt modelId="{DB5D2ED9-22B3-49B6-99F1-CE026F81E0C3}" type="parTrans" cxnId="{950E5522-9F3D-4EC1-8AF6-CB8F2EA1CC01}">
      <dgm:prSet/>
      <dgm:spPr/>
      <dgm:t>
        <a:bodyPr/>
        <a:lstStyle/>
        <a:p>
          <a:endParaRPr lang="en-US"/>
        </a:p>
      </dgm:t>
    </dgm:pt>
    <dgm:pt modelId="{7A3F089E-CCDB-423D-AE3B-16B425229E6F}" type="sibTrans" cxnId="{950E5522-9F3D-4EC1-8AF6-CB8F2EA1CC01}">
      <dgm:prSet/>
      <dgm:spPr/>
      <dgm:t>
        <a:bodyPr/>
        <a:lstStyle/>
        <a:p>
          <a:endParaRPr lang="en-US"/>
        </a:p>
      </dgm:t>
    </dgm:pt>
    <dgm:pt modelId="{AADA2424-2F3B-4337-8F4B-190C31F02A49}">
      <dgm:prSet phldrT="[Text]" custT="1"/>
      <dgm:spPr/>
      <dgm:t>
        <a:bodyPr/>
        <a:lstStyle/>
        <a:p>
          <a:r>
            <a:rPr lang="en-US" sz="1400"/>
            <a:t>Implementa</a:t>
          </a:r>
          <a:r>
            <a:rPr lang="en-US" sz="1400" b="1"/>
            <a:t>t</a:t>
          </a:r>
          <a:r>
            <a:rPr lang="en-US" sz="1400"/>
            <a:t>ion</a:t>
          </a:r>
        </a:p>
      </dgm:t>
    </dgm:pt>
    <dgm:pt modelId="{9A295233-0966-4AB9-AF7F-014CC14BD225}" type="parTrans" cxnId="{CEB49D49-D2E7-450D-94BA-0E4814193C35}">
      <dgm:prSet/>
      <dgm:spPr/>
      <dgm:t>
        <a:bodyPr/>
        <a:lstStyle/>
        <a:p>
          <a:endParaRPr lang="en-US"/>
        </a:p>
      </dgm:t>
    </dgm:pt>
    <dgm:pt modelId="{A804FDD9-926E-4EF8-94A0-F6A4DA5C0911}" type="sibTrans" cxnId="{CEB49D49-D2E7-450D-94BA-0E4814193C35}">
      <dgm:prSet/>
      <dgm:spPr/>
      <dgm:t>
        <a:bodyPr/>
        <a:lstStyle/>
        <a:p>
          <a:endParaRPr lang="en-US"/>
        </a:p>
      </dgm:t>
    </dgm:pt>
    <dgm:pt modelId="{A290134F-034B-4333-A211-D3FA1739C462}">
      <dgm:prSet phldrT="[Text]" custT="1"/>
      <dgm:spPr>
        <a:solidFill>
          <a:schemeClr val="accent6"/>
        </a:solidFill>
        <a:ln>
          <a:solidFill>
            <a:schemeClr val="accent6"/>
          </a:solidFill>
        </a:ln>
      </dgm:spPr>
      <dgm:t>
        <a:bodyPr/>
        <a:lstStyle/>
        <a:p>
          <a:r>
            <a:rPr lang="en-US" sz="1400" dirty="0"/>
            <a:t>Agricultural, Natural, and Cultural Resources</a:t>
          </a:r>
          <a:endParaRPr lang="en-US" sz="1400" b="0" dirty="0"/>
        </a:p>
      </dgm:t>
    </dgm:pt>
    <dgm:pt modelId="{4D4C4014-48A7-4790-8908-4ED8365A341F}" type="parTrans" cxnId="{3193EF58-31A9-4165-9BC1-7F832B902911}">
      <dgm:prSet/>
      <dgm:spPr/>
      <dgm:t>
        <a:bodyPr/>
        <a:lstStyle/>
        <a:p>
          <a:endParaRPr lang="en-US"/>
        </a:p>
      </dgm:t>
    </dgm:pt>
    <dgm:pt modelId="{A17BC3E3-9DFC-4C44-A804-F78D25B1E8BD}" type="sibTrans" cxnId="{3193EF58-31A9-4165-9BC1-7F832B902911}">
      <dgm:prSet/>
      <dgm:spPr/>
      <dgm:t>
        <a:bodyPr/>
        <a:lstStyle/>
        <a:p>
          <a:endParaRPr lang="en-US"/>
        </a:p>
      </dgm:t>
    </dgm:pt>
    <dgm:pt modelId="{55B879E7-6867-4038-B84B-D6FE00CE080B}">
      <dgm:prSet phldrT="[Text]" custT="1"/>
      <dgm:spPr>
        <a:solidFill>
          <a:schemeClr val="accent2"/>
        </a:solidFill>
        <a:ln>
          <a:solidFill>
            <a:schemeClr val="accent2"/>
          </a:solidFill>
        </a:ln>
      </dgm:spPr>
      <dgm:t>
        <a:bodyPr/>
        <a:lstStyle/>
        <a:p>
          <a:r>
            <a:rPr lang="en-US" sz="1400"/>
            <a:t>Land Use</a:t>
          </a:r>
        </a:p>
      </dgm:t>
    </dgm:pt>
    <dgm:pt modelId="{EEBF636C-0BC0-4037-9D83-E0C04B51D0A9}" type="parTrans" cxnId="{1FBA4E8C-6F73-455F-BEC2-E4BDB7CC797E}">
      <dgm:prSet/>
      <dgm:spPr/>
      <dgm:t>
        <a:bodyPr/>
        <a:lstStyle/>
        <a:p>
          <a:endParaRPr lang="en-US"/>
        </a:p>
      </dgm:t>
    </dgm:pt>
    <dgm:pt modelId="{C65F5106-0F0D-4E26-96E9-106D5E420835}" type="sibTrans" cxnId="{1FBA4E8C-6F73-455F-BEC2-E4BDB7CC797E}">
      <dgm:prSet/>
      <dgm:spPr/>
      <dgm:t>
        <a:bodyPr/>
        <a:lstStyle/>
        <a:p>
          <a:endParaRPr lang="en-US"/>
        </a:p>
      </dgm:t>
    </dgm:pt>
    <dgm:pt modelId="{644F35F5-6602-420B-8D8B-94428306D014}">
      <dgm:prSet phldrT="[Text]" custT="1"/>
      <dgm:spPr>
        <a:solidFill>
          <a:schemeClr val="tx2"/>
        </a:solidFill>
        <a:ln>
          <a:solidFill>
            <a:schemeClr val="tx2"/>
          </a:solidFill>
        </a:ln>
      </dgm:spPr>
      <dgm:t>
        <a:bodyPr/>
        <a:lstStyle/>
        <a:p>
          <a:r>
            <a:rPr lang="en-US" sz="1400"/>
            <a:t>Economic Development</a:t>
          </a:r>
        </a:p>
      </dgm:t>
    </dgm:pt>
    <dgm:pt modelId="{DC6DE988-13B1-459B-907E-3CE86562DAA6}" type="parTrans" cxnId="{49C79486-9EC3-4EB5-AE38-AF8C27726E3B}">
      <dgm:prSet/>
      <dgm:spPr/>
      <dgm:t>
        <a:bodyPr/>
        <a:lstStyle/>
        <a:p>
          <a:endParaRPr lang="en-US"/>
        </a:p>
      </dgm:t>
    </dgm:pt>
    <dgm:pt modelId="{622C060B-294C-4B11-B1E6-3D1560C728AB}" type="sibTrans" cxnId="{49C79486-9EC3-4EB5-AE38-AF8C27726E3B}">
      <dgm:prSet/>
      <dgm:spPr/>
      <dgm:t>
        <a:bodyPr/>
        <a:lstStyle/>
        <a:p>
          <a:endParaRPr lang="en-US"/>
        </a:p>
      </dgm:t>
    </dgm:pt>
    <dgm:pt modelId="{ACA500BA-779B-4DF7-BF4F-B1731D666C70}">
      <dgm:prSet phldrT="[Text]" custT="1"/>
      <dgm:spPr>
        <a:solidFill>
          <a:schemeClr val="tx2"/>
        </a:solidFill>
        <a:ln>
          <a:solidFill>
            <a:schemeClr val="tx2"/>
          </a:solidFill>
        </a:ln>
      </dgm:spPr>
      <dgm:t>
        <a:bodyPr/>
        <a:lstStyle/>
        <a:p>
          <a:r>
            <a:rPr lang="en-US" sz="1400" b="0"/>
            <a:t>Housing</a:t>
          </a:r>
          <a:endParaRPr lang="en-US" sz="1400"/>
        </a:p>
      </dgm:t>
    </dgm:pt>
    <dgm:pt modelId="{3E937BB3-23EF-410C-87C2-04FAECE84698}" type="parTrans" cxnId="{1CE07580-3715-4142-957B-81D4895E65BB}">
      <dgm:prSet/>
      <dgm:spPr/>
      <dgm:t>
        <a:bodyPr/>
        <a:lstStyle/>
        <a:p>
          <a:endParaRPr lang="en-US"/>
        </a:p>
      </dgm:t>
    </dgm:pt>
    <dgm:pt modelId="{64F95D2A-8687-45D9-BEE6-63493E066BB3}" type="sibTrans" cxnId="{1CE07580-3715-4142-957B-81D4895E65BB}">
      <dgm:prSet/>
      <dgm:spPr/>
      <dgm:t>
        <a:bodyPr/>
        <a:lstStyle/>
        <a:p>
          <a:endParaRPr lang="en-US"/>
        </a:p>
      </dgm:t>
    </dgm:pt>
    <dgm:pt modelId="{5837A40C-A85B-4C0E-8244-54BF111D0849}" type="pres">
      <dgm:prSet presAssocID="{1F24D018-A639-4FA6-8B8C-98C8A345741A}" presName="Name0" presStyleCnt="0">
        <dgm:presLayoutVars>
          <dgm:chMax val="1"/>
          <dgm:dir/>
          <dgm:animLvl val="ctr"/>
          <dgm:resizeHandles val="exact"/>
        </dgm:presLayoutVars>
      </dgm:prSet>
      <dgm:spPr/>
    </dgm:pt>
    <dgm:pt modelId="{8F6924B3-6CE0-4A4D-986E-731A5FACC2F6}" type="pres">
      <dgm:prSet presAssocID="{19864FAF-866F-4DFF-A5D0-879E25CEF5D2}" presName="centerShape" presStyleLbl="node0" presStyleIdx="0" presStyleCnt="1" custScaleX="116689" custScaleY="116689"/>
      <dgm:spPr/>
    </dgm:pt>
    <dgm:pt modelId="{7F44A78E-C39F-4169-8AA8-E4D1507D771B}" type="pres">
      <dgm:prSet presAssocID="{A290134F-034B-4333-A211-D3FA1739C462}" presName="node" presStyleLbl="node1" presStyleIdx="0" presStyleCnt="8" custScaleX="148176" custScaleY="148176">
        <dgm:presLayoutVars>
          <dgm:bulletEnabled val="1"/>
        </dgm:presLayoutVars>
      </dgm:prSet>
      <dgm:spPr/>
    </dgm:pt>
    <dgm:pt modelId="{58D640C8-AEB1-4ED2-90EE-06597188D307}" type="pres">
      <dgm:prSet presAssocID="{A290134F-034B-4333-A211-D3FA1739C462}" presName="dummy" presStyleCnt="0"/>
      <dgm:spPr/>
    </dgm:pt>
    <dgm:pt modelId="{303ECEBC-0D40-4B0C-8CB6-0D6251C8C043}" type="pres">
      <dgm:prSet presAssocID="{A17BC3E3-9DFC-4C44-A804-F78D25B1E8BD}" presName="sibTrans" presStyleLbl="sibTrans2D1" presStyleIdx="0" presStyleCnt="8"/>
      <dgm:spPr/>
    </dgm:pt>
    <dgm:pt modelId="{AA175E43-ABF9-4AB6-90DA-B32D4FCF0931}" type="pres">
      <dgm:prSet presAssocID="{2BB8C527-2D64-4D06-852B-370D691D9552}" presName="node" presStyleLbl="node1" presStyleIdx="1" presStyleCnt="8" custScaleX="148176" custScaleY="148176">
        <dgm:presLayoutVars>
          <dgm:bulletEnabled val="1"/>
        </dgm:presLayoutVars>
      </dgm:prSet>
      <dgm:spPr/>
    </dgm:pt>
    <dgm:pt modelId="{32C93563-8626-4CF9-9979-DF278162ECE2}" type="pres">
      <dgm:prSet presAssocID="{2BB8C527-2D64-4D06-852B-370D691D9552}" presName="dummy" presStyleCnt="0"/>
      <dgm:spPr/>
    </dgm:pt>
    <dgm:pt modelId="{32362755-3129-4C49-8F99-82BE9DB34223}" type="pres">
      <dgm:prSet presAssocID="{E4083302-245A-4453-A135-809AD03633E1}" presName="sibTrans" presStyleLbl="sibTrans2D1" presStyleIdx="1" presStyleCnt="8"/>
      <dgm:spPr/>
    </dgm:pt>
    <dgm:pt modelId="{937E7BBC-0786-4813-AC03-C9B580FE1B38}" type="pres">
      <dgm:prSet presAssocID="{4AE4D102-38CC-42DB-AFF5-60C92FE45C92}" presName="node" presStyleLbl="node1" presStyleIdx="2" presStyleCnt="8" custScaleX="148176" custScaleY="148176">
        <dgm:presLayoutVars>
          <dgm:bulletEnabled val="1"/>
        </dgm:presLayoutVars>
      </dgm:prSet>
      <dgm:spPr/>
    </dgm:pt>
    <dgm:pt modelId="{66B0C4B0-AAD3-4818-9624-B0A364FCDBDA}" type="pres">
      <dgm:prSet presAssocID="{4AE4D102-38CC-42DB-AFF5-60C92FE45C92}" presName="dummy" presStyleCnt="0"/>
      <dgm:spPr/>
    </dgm:pt>
    <dgm:pt modelId="{22C97287-3888-4916-BD38-E5522B44E182}" type="pres">
      <dgm:prSet presAssocID="{1594848D-72C4-4D77-98B2-DA253ED481A1}" presName="sibTrans" presStyleLbl="sibTrans2D1" presStyleIdx="2" presStyleCnt="8"/>
      <dgm:spPr/>
    </dgm:pt>
    <dgm:pt modelId="{81FA84C7-E582-4864-BA8A-308920A944D7}" type="pres">
      <dgm:prSet presAssocID="{ACA500BA-779B-4DF7-BF4F-B1731D666C70}" presName="node" presStyleLbl="node1" presStyleIdx="3" presStyleCnt="8" custScaleX="148176" custScaleY="148176" custRadScaleRad="101998">
        <dgm:presLayoutVars>
          <dgm:bulletEnabled val="1"/>
        </dgm:presLayoutVars>
      </dgm:prSet>
      <dgm:spPr/>
    </dgm:pt>
    <dgm:pt modelId="{BE932B2A-0778-4722-974F-1A8103177652}" type="pres">
      <dgm:prSet presAssocID="{ACA500BA-779B-4DF7-BF4F-B1731D666C70}" presName="dummy" presStyleCnt="0"/>
      <dgm:spPr/>
    </dgm:pt>
    <dgm:pt modelId="{96B4942F-3C42-4CD4-AF5B-A01B5FF12F24}" type="pres">
      <dgm:prSet presAssocID="{64F95D2A-8687-45D9-BEE6-63493E066BB3}" presName="sibTrans" presStyleLbl="sibTrans2D1" presStyleIdx="3" presStyleCnt="8"/>
      <dgm:spPr/>
    </dgm:pt>
    <dgm:pt modelId="{AEF6FB41-834F-49CC-9412-9B1927CB254A}" type="pres">
      <dgm:prSet presAssocID="{644F35F5-6602-420B-8D8B-94428306D014}" presName="node" presStyleLbl="node1" presStyleIdx="4" presStyleCnt="8" custScaleX="148176" custScaleY="148176" custRadScaleRad="101531" custRadScaleInc="9681">
        <dgm:presLayoutVars>
          <dgm:bulletEnabled val="1"/>
        </dgm:presLayoutVars>
      </dgm:prSet>
      <dgm:spPr/>
    </dgm:pt>
    <dgm:pt modelId="{B2AABFEB-23F7-49CE-96AB-DD04144501B2}" type="pres">
      <dgm:prSet presAssocID="{644F35F5-6602-420B-8D8B-94428306D014}" presName="dummy" presStyleCnt="0"/>
      <dgm:spPr/>
    </dgm:pt>
    <dgm:pt modelId="{C42FC73F-C617-410D-8278-B94536A649D0}" type="pres">
      <dgm:prSet presAssocID="{622C060B-294C-4B11-B1E6-3D1560C728AB}" presName="sibTrans" presStyleLbl="sibTrans2D1" presStyleIdx="4" presStyleCnt="8"/>
      <dgm:spPr/>
    </dgm:pt>
    <dgm:pt modelId="{F1F3D6C8-A26A-466B-A7C5-1B07E3898B6C}" type="pres">
      <dgm:prSet presAssocID="{55B879E7-6867-4038-B84B-D6FE00CE080B}" presName="node" presStyleLbl="node1" presStyleIdx="5" presStyleCnt="8" custScaleX="148176" custScaleY="148176">
        <dgm:presLayoutVars>
          <dgm:bulletEnabled val="1"/>
        </dgm:presLayoutVars>
      </dgm:prSet>
      <dgm:spPr/>
    </dgm:pt>
    <dgm:pt modelId="{305B1EF9-D76D-4670-9BB6-B7EA0CBC4E9B}" type="pres">
      <dgm:prSet presAssocID="{55B879E7-6867-4038-B84B-D6FE00CE080B}" presName="dummy" presStyleCnt="0"/>
      <dgm:spPr/>
    </dgm:pt>
    <dgm:pt modelId="{88963236-9D25-4EA1-942F-7A4A2FAD267C}" type="pres">
      <dgm:prSet presAssocID="{C65F5106-0F0D-4E26-96E9-106D5E420835}" presName="sibTrans" presStyleLbl="sibTrans2D1" presStyleIdx="5" presStyleCnt="8"/>
      <dgm:spPr/>
    </dgm:pt>
    <dgm:pt modelId="{4BA29215-0C13-4CFD-90F9-1844D2EF9C57}" type="pres">
      <dgm:prSet presAssocID="{2CF772D2-00B3-406E-8894-0392084F9FD6}" presName="node" presStyleLbl="node1" presStyleIdx="6" presStyleCnt="8" custScaleX="157437" custScaleY="148176">
        <dgm:presLayoutVars>
          <dgm:bulletEnabled val="1"/>
        </dgm:presLayoutVars>
      </dgm:prSet>
      <dgm:spPr/>
    </dgm:pt>
    <dgm:pt modelId="{5D30FA89-1581-42BD-9928-2E8B045C79EE}" type="pres">
      <dgm:prSet presAssocID="{2CF772D2-00B3-406E-8894-0392084F9FD6}" presName="dummy" presStyleCnt="0"/>
      <dgm:spPr/>
    </dgm:pt>
    <dgm:pt modelId="{4750FFA4-AA57-4939-A7A4-6E906A595681}" type="pres">
      <dgm:prSet presAssocID="{7A3F089E-CCDB-423D-AE3B-16B425229E6F}" presName="sibTrans" presStyleLbl="sibTrans2D1" presStyleIdx="6" presStyleCnt="8"/>
      <dgm:spPr/>
    </dgm:pt>
    <dgm:pt modelId="{4809C48C-903B-4CC8-B255-43C896733B5C}" type="pres">
      <dgm:prSet presAssocID="{AADA2424-2F3B-4337-8F4B-190C31F02A49}" presName="node" presStyleLbl="node1" presStyleIdx="7" presStyleCnt="8" custScaleX="148176" custScaleY="148176">
        <dgm:presLayoutVars>
          <dgm:bulletEnabled val="1"/>
        </dgm:presLayoutVars>
      </dgm:prSet>
      <dgm:spPr/>
    </dgm:pt>
    <dgm:pt modelId="{49266FF1-C60C-41DF-8510-8CA823B7717E}" type="pres">
      <dgm:prSet presAssocID="{AADA2424-2F3B-4337-8F4B-190C31F02A49}" presName="dummy" presStyleCnt="0"/>
      <dgm:spPr/>
    </dgm:pt>
    <dgm:pt modelId="{7A5896CE-3CEC-4CC8-AB28-088E033CA263}" type="pres">
      <dgm:prSet presAssocID="{A804FDD9-926E-4EF8-94A0-F6A4DA5C0911}" presName="sibTrans" presStyleLbl="sibTrans2D1" presStyleIdx="7" presStyleCnt="8"/>
      <dgm:spPr/>
    </dgm:pt>
  </dgm:ptLst>
  <dgm:cxnLst>
    <dgm:cxn modelId="{A86B3520-96CB-4E0F-9987-C227C4BBC173}" type="presOf" srcId="{7A3F089E-CCDB-423D-AE3B-16B425229E6F}" destId="{4750FFA4-AA57-4939-A7A4-6E906A595681}" srcOrd="0" destOrd="0" presId="urn:microsoft.com/office/officeart/2005/8/layout/radial6"/>
    <dgm:cxn modelId="{950E5522-9F3D-4EC1-8AF6-CB8F2EA1CC01}" srcId="{19864FAF-866F-4DFF-A5D0-879E25CEF5D2}" destId="{2CF772D2-00B3-406E-8894-0392084F9FD6}" srcOrd="6" destOrd="0" parTransId="{DB5D2ED9-22B3-49B6-99F1-CE026F81E0C3}" sibTransId="{7A3F089E-CCDB-423D-AE3B-16B425229E6F}"/>
    <dgm:cxn modelId="{2327C72A-C5D0-49B7-BB60-4693FB83BDAE}" type="presOf" srcId="{A290134F-034B-4333-A211-D3FA1739C462}" destId="{7F44A78E-C39F-4169-8AA8-E4D1507D771B}" srcOrd="0" destOrd="0" presId="urn:microsoft.com/office/officeart/2005/8/layout/radial6"/>
    <dgm:cxn modelId="{05B64B2C-7B84-4493-B7C6-7B6FE7894CA0}" type="presOf" srcId="{E4083302-245A-4453-A135-809AD03633E1}" destId="{32362755-3129-4C49-8F99-82BE9DB34223}" srcOrd="0" destOrd="0" presId="urn:microsoft.com/office/officeart/2005/8/layout/radial6"/>
    <dgm:cxn modelId="{7ED2502D-29DD-4FD9-900C-10B74C28BDC3}" type="presOf" srcId="{A17BC3E3-9DFC-4C44-A804-F78D25B1E8BD}" destId="{303ECEBC-0D40-4B0C-8CB6-0D6251C8C043}" srcOrd="0" destOrd="0" presId="urn:microsoft.com/office/officeart/2005/8/layout/radial6"/>
    <dgm:cxn modelId="{2E44B95B-66E2-40E7-9058-FE8630FF7021}" type="presOf" srcId="{64F95D2A-8687-45D9-BEE6-63493E066BB3}" destId="{96B4942F-3C42-4CD4-AF5B-A01B5FF12F24}" srcOrd="0" destOrd="0" presId="urn:microsoft.com/office/officeart/2005/8/layout/radial6"/>
    <dgm:cxn modelId="{57996264-B854-43E5-8AA6-8779C553BA13}" type="presOf" srcId="{2CF772D2-00B3-406E-8894-0392084F9FD6}" destId="{4BA29215-0C13-4CFD-90F9-1844D2EF9C57}" srcOrd="0" destOrd="0" presId="urn:microsoft.com/office/officeart/2005/8/layout/radial6"/>
    <dgm:cxn modelId="{CEB49D49-D2E7-450D-94BA-0E4814193C35}" srcId="{19864FAF-866F-4DFF-A5D0-879E25CEF5D2}" destId="{AADA2424-2F3B-4337-8F4B-190C31F02A49}" srcOrd="7" destOrd="0" parTransId="{9A295233-0966-4AB9-AF7F-014CC14BD225}" sibTransId="{A804FDD9-926E-4EF8-94A0-F6A4DA5C0911}"/>
    <dgm:cxn modelId="{6C89EC70-CFC8-4EC0-BC7A-B477BBF10FFF}" type="presOf" srcId="{AADA2424-2F3B-4337-8F4B-190C31F02A49}" destId="{4809C48C-903B-4CC8-B255-43C896733B5C}" srcOrd="0" destOrd="0" presId="urn:microsoft.com/office/officeart/2005/8/layout/radial6"/>
    <dgm:cxn modelId="{6935F051-5E5B-4371-BC2E-BAF9446BD40A}" type="presOf" srcId="{19864FAF-866F-4DFF-A5D0-879E25CEF5D2}" destId="{8F6924B3-6CE0-4A4D-986E-731A5FACC2F6}" srcOrd="0" destOrd="0" presId="urn:microsoft.com/office/officeart/2005/8/layout/radial6"/>
    <dgm:cxn modelId="{9D41C452-CDFB-4A8B-89D6-A9077AB62C62}" type="presOf" srcId="{1F24D018-A639-4FA6-8B8C-98C8A345741A}" destId="{5837A40C-A85B-4C0E-8244-54BF111D0849}" srcOrd="0" destOrd="0" presId="urn:microsoft.com/office/officeart/2005/8/layout/radial6"/>
    <dgm:cxn modelId="{3193EF58-31A9-4165-9BC1-7F832B902911}" srcId="{19864FAF-866F-4DFF-A5D0-879E25CEF5D2}" destId="{A290134F-034B-4333-A211-D3FA1739C462}" srcOrd="0" destOrd="0" parTransId="{4D4C4014-48A7-4790-8908-4ED8365A341F}" sibTransId="{A17BC3E3-9DFC-4C44-A804-F78D25B1E8BD}"/>
    <dgm:cxn modelId="{8F1D557F-FDE8-49B4-BE2C-030D7EA6FBDC}" type="presOf" srcId="{ACA500BA-779B-4DF7-BF4F-B1731D666C70}" destId="{81FA84C7-E582-4864-BA8A-308920A944D7}" srcOrd="0" destOrd="0" presId="urn:microsoft.com/office/officeart/2005/8/layout/radial6"/>
    <dgm:cxn modelId="{DB3F7F7F-62E6-4DF6-849B-83370819D466}" srcId="{1F24D018-A639-4FA6-8B8C-98C8A345741A}" destId="{19864FAF-866F-4DFF-A5D0-879E25CEF5D2}" srcOrd="0" destOrd="0" parTransId="{4F555268-F9C2-4DB4-A53C-D112FF11C3A2}" sibTransId="{23D001DB-18CB-45FF-81CA-A8A353391700}"/>
    <dgm:cxn modelId="{1CE07580-3715-4142-957B-81D4895E65BB}" srcId="{19864FAF-866F-4DFF-A5D0-879E25CEF5D2}" destId="{ACA500BA-779B-4DF7-BF4F-B1731D666C70}" srcOrd="3" destOrd="0" parTransId="{3E937BB3-23EF-410C-87C2-04FAECE84698}" sibTransId="{64F95D2A-8687-45D9-BEE6-63493E066BB3}"/>
    <dgm:cxn modelId="{E2FD3386-35A5-468A-9FF4-8CC4BD5A7279}" type="presOf" srcId="{2BB8C527-2D64-4D06-852B-370D691D9552}" destId="{AA175E43-ABF9-4AB6-90DA-B32D4FCF0931}" srcOrd="0" destOrd="0" presId="urn:microsoft.com/office/officeart/2005/8/layout/radial6"/>
    <dgm:cxn modelId="{49C79486-9EC3-4EB5-AE38-AF8C27726E3B}" srcId="{19864FAF-866F-4DFF-A5D0-879E25CEF5D2}" destId="{644F35F5-6602-420B-8D8B-94428306D014}" srcOrd="4" destOrd="0" parTransId="{DC6DE988-13B1-459B-907E-3CE86562DAA6}" sibTransId="{622C060B-294C-4B11-B1E6-3D1560C728AB}"/>
    <dgm:cxn modelId="{1FBA4E8C-6F73-455F-BEC2-E4BDB7CC797E}" srcId="{19864FAF-866F-4DFF-A5D0-879E25CEF5D2}" destId="{55B879E7-6867-4038-B84B-D6FE00CE080B}" srcOrd="5" destOrd="0" parTransId="{EEBF636C-0BC0-4037-9D83-E0C04B51D0A9}" sibTransId="{C65F5106-0F0D-4E26-96E9-106D5E420835}"/>
    <dgm:cxn modelId="{05FD0AA6-94A8-4D8E-A324-1EC1E01DEA87}" srcId="{19864FAF-866F-4DFF-A5D0-879E25CEF5D2}" destId="{2BB8C527-2D64-4D06-852B-370D691D9552}" srcOrd="1" destOrd="0" parTransId="{871ADA45-22AA-44D6-8A9E-A8D0DEC5EB0B}" sibTransId="{E4083302-245A-4453-A135-809AD03633E1}"/>
    <dgm:cxn modelId="{6F7F1EB0-8CB7-456F-B1AB-2523791A29C5}" type="presOf" srcId="{4AE4D102-38CC-42DB-AFF5-60C92FE45C92}" destId="{937E7BBC-0786-4813-AC03-C9B580FE1B38}" srcOrd="0" destOrd="0" presId="urn:microsoft.com/office/officeart/2005/8/layout/radial6"/>
    <dgm:cxn modelId="{959C4FB8-AA4C-4447-B8C3-61E6F69A917F}" type="presOf" srcId="{55B879E7-6867-4038-B84B-D6FE00CE080B}" destId="{F1F3D6C8-A26A-466B-A7C5-1B07E3898B6C}" srcOrd="0" destOrd="0" presId="urn:microsoft.com/office/officeart/2005/8/layout/radial6"/>
    <dgm:cxn modelId="{1D2736CA-C876-4A22-8C05-434C2D85E9EF}" type="presOf" srcId="{622C060B-294C-4B11-B1E6-3D1560C728AB}" destId="{C42FC73F-C617-410D-8278-B94536A649D0}" srcOrd="0" destOrd="0" presId="urn:microsoft.com/office/officeart/2005/8/layout/radial6"/>
    <dgm:cxn modelId="{FA6BC0F1-CCE5-40F3-BFAE-36C32EAC60F1}" srcId="{19864FAF-866F-4DFF-A5D0-879E25CEF5D2}" destId="{4AE4D102-38CC-42DB-AFF5-60C92FE45C92}" srcOrd="2" destOrd="0" parTransId="{98B6A208-5C17-470E-814D-4049453FA1A0}" sibTransId="{1594848D-72C4-4D77-98B2-DA253ED481A1}"/>
    <dgm:cxn modelId="{18A39FF3-319B-4D53-B117-EAC6CC2411B5}" type="presOf" srcId="{C65F5106-0F0D-4E26-96E9-106D5E420835}" destId="{88963236-9D25-4EA1-942F-7A4A2FAD267C}" srcOrd="0" destOrd="0" presId="urn:microsoft.com/office/officeart/2005/8/layout/radial6"/>
    <dgm:cxn modelId="{3BDB26F7-39C9-4CD8-A340-48693FDF4F11}" type="presOf" srcId="{644F35F5-6602-420B-8D8B-94428306D014}" destId="{AEF6FB41-834F-49CC-9412-9B1927CB254A}" srcOrd="0" destOrd="0" presId="urn:microsoft.com/office/officeart/2005/8/layout/radial6"/>
    <dgm:cxn modelId="{931829FF-36BE-4B65-8853-81C9CC185426}" type="presOf" srcId="{1594848D-72C4-4D77-98B2-DA253ED481A1}" destId="{22C97287-3888-4916-BD38-E5522B44E182}" srcOrd="0" destOrd="0" presId="urn:microsoft.com/office/officeart/2005/8/layout/radial6"/>
    <dgm:cxn modelId="{41B86DFF-3D83-4EC0-9A37-DA5BAC86C417}" type="presOf" srcId="{A804FDD9-926E-4EF8-94A0-F6A4DA5C0911}" destId="{7A5896CE-3CEC-4CC8-AB28-088E033CA263}" srcOrd="0" destOrd="0" presId="urn:microsoft.com/office/officeart/2005/8/layout/radial6"/>
    <dgm:cxn modelId="{D4BE57D4-5D8C-436B-8608-68676485452B}" type="presParOf" srcId="{5837A40C-A85B-4C0E-8244-54BF111D0849}" destId="{8F6924B3-6CE0-4A4D-986E-731A5FACC2F6}" srcOrd="0" destOrd="0" presId="urn:microsoft.com/office/officeart/2005/8/layout/radial6"/>
    <dgm:cxn modelId="{18D042DB-6F31-498E-828B-6D12E1A055F9}" type="presParOf" srcId="{5837A40C-A85B-4C0E-8244-54BF111D0849}" destId="{7F44A78E-C39F-4169-8AA8-E4D1507D771B}" srcOrd="1" destOrd="0" presId="urn:microsoft.com/office/officeart/2005/8/layout/radial6"/>
    <dgm:cxn modelId="{1D49EF5E-5E0E-479D-96AA-DE6125348472}" type="presParOf" srcId="{5837A40C-A85B-4C0E-8244-54BF111D0849}" destId="{58D640C8-AEB1-4ED2-90EE-06597188D307}" srcOrd="2" destOrd="0" presId="urn:microsoft.com/office/officeart/2005/8/layout/radial6"/>
    <dgm:cxn modelId="{0CADE6CD-81CC-487F-AC68-5724AC48ABB6}" type="presParOf" srcId="{5837A40C-A85B-4C0E-8244-54BF111D0849}" destId="{303ECEBC-0D40-4B0C-8CB6-0D6251C8C043}" srcOrd="3" destOrd="0" presId="urn:microsoft.com/office/officeart/2005/8/layout/radial6"/>
    <dgm:cxn modelId="{0C701F6D-2113-406D-B60F-897A98A29989}" type="presParOf" srcId="{5837A40C-A85B-4C0E-8244-54BF111D0849}" destId="{AA175E43-ABF9-4AB6-90DA-B32D4FCF0931}" srcOrd="4" destOrd="0" presId="urn:microsoft.com/office/officeart/2005/8/layout/radial6"/>
    <dgm:cxn modelId="{F3070E08-FBE6-4559-BDB1-0956C08D01BB}" type="presParOf" srcId="{5837A40C-A85B-4C0E-8244-54BF111D0849}" destId="{32C93563-8626-4CF9-9979-DF278162ECE2}" srcOrd="5" destOrd="0" presId="urn:microsoft.com/office/officeart/2005/8/layout/radial6"/>
    <dgm:cxn modelId="{077DECBE-BCCE-486F-ACAB-7B19D78FCAA8}" type="presParOf" srcId="{5837A40C-A85B-4C0E-8244-54BF111D0849}" destId="{32362755-3129-4C49-8F99-82BE9DB34223}" srcOrd="6" destOrd="0" presId="urn:microsoft.com/office/officeart/2005/8/layout/radial6"/>
    <dgm:cxn modelId="{5B184D86-37F1-45B4-AA1A-40FE51DA6365}" type="presParOf" srcId="{5837A40C-A85B-4C0E-8244-54BF111D0849}" destId="{937E7BBC-0786-4813-AC03-C9B580FE1B38}" srcOrd="7" destOrd="0" presId="urn:microsoft.com/office/officeart/2005/8/layout/radial6"/>
    <dgm:cxn modelId="{394D32E6-C9A6-4DD9-821F-C2EBB74CA75D}" type="presParOf" srcId="{5837A40C-A85B-4C0E-8244-54BF111D0849}" destId="{66B0C4B0-AAD3-4818-9624-B0A364FCDBDA}" srcOrd="8" destOrd="0" presId="urn:microsoft.com/office/officeart/2005/8/layout/radial6"/>
    <dgm:cxn modelId="{87BC02DD-50FF-4BB6-AF86-E58BF61EB9E9}" type="presParOf" srcId="{5837A40C-A85B-4C0E-8244-54BF111D0849}" destId="{22C97287-3888-4916-BD38-E5522B44E182}" srcOrd="9" destOrd="0" presId="urn:microsoft.com/office/officeart/2005/8/layout/radial6"/>
    <dgm:cxn modelId="{F2095674-EF35-44C5-BB9A-3ABF9324B55E}" type="presParOf" srcId="{5837A40C-A85B-4C0E-8244-54BF111D0849}" destId="{81FA84C7-E582-4864-BA8A-308920A944D7}" srcOrd="10" destOrd="0" presId="urn:microsoft.com/office/officeart/2005/8/layout/radial6"/>
    <dgm:cxn modelId="{723C21FE-0E49-4CAF-B60B-9D33EDE152DF}" type="presParOf" srcId="{5837A40C-A85B-4C0E-8244-54BF111D0849}" destId="{BE932B2A-0778-4722-974F-1A8103177652}" srcOrd="11" destOrd="0" presId="urn:microsoft.com/office/officeart/2005/8/layout/radial6"/>
    <dgm:cxn modelId="{0FBA4BEF-CD04-4E58-BC38-150AA102E840}" type="presParOf" srcId="{5837A40C-A85B-4C0E-8244-54BF111D0849}" destId="{96B4942F-3C42-4CD4-AF5B-A01B5FF12F24}" srcOrd="12" destOrd="0" presId="urn:microsoft.com/office/officeart/2005/8/layout/radial6"/>
    <dgm:cxn modelId="{9D5D0563-4077-45E7-A6A3-C55A4F0457F8}" type="presParOf" srcId="{5837A40C-A85B-4C0E-8244-54BF111D0849}" destId="{AEF6FB41-834F-49CC-9412-9B1927CB254A}" srcOrd="13" destOrd="0" presId="urn:microsoft.com/office/officeart/2005/8/layout/radial6"/>
    <dgm:cxn modelId="{3017E359-D2F4-4FDB-83E5-9ED10F99B943}" type="presParOf" srcId="{5837A40C-A85B-4C0E-8244-54BF111D0849}" destId="{B2AABFEB-23F7-49CE-96AB-DD04144501B2}" srcOrd="14" destOrd="0" presId="urn:microsoft.com/office/officeart/2005/8/layout/radial6"/>
    <dgm:cxn modelId="{209ED082-15CC-4E9E-AC99-1702ADB3FB68}" type="presParOf" srcId="{5837A40C-A85B-4C0E-8244-54BF111D0849}" destId="{C42FC73F-C617-410D-8278-B94536A649D0}" srcOrd="15" destOrd="0" presId="urn:microsoft.com/office/officeart/2005/8/layout/radial6"/>
    <dgm:cxn modelId="{EAA6DD9F-E2F8-4C55-B99A-037B47185E2C}" type="presParOf" srcId="{5837A40C-A85B-4C0E-8244-54BF111D0849}" destId="{F1F3D6C8-A26A-466B-A7C5-1B07E3898B6C}" srcOrd="16" destOrd="0" presId="urn:microsoft.com/office/officeart/2005/8/layout/radial6"/>
    <dgm:cxn modelId="{E6D77E9E-BF3A-4D9E-8E59-CD263FF8BBBE}" type="presParOf" srcId="{5837A40C-A85B-4C0E-8244-54BF111D0849}" destId="{305B1EF9-D76D-4670-9BB6-B7EA0CBC4E9B}" srcOrd="17" destOrd="0" presId="urn:microsoft.com/office/officeart/2005/8/layout/radial6"/>
    <dgm:cxn modelId="{4B7362F0-1810-4C38-896D-3694C5F8340B}" type="presParOf" srcId="{5837A40C-A85B-4C0E-8244-54BF111D0849}" destId="{88963236-9D25-4EA1-942F-7A4A2FAD267C}" srcOrd="18" destOrd="0" presId="urn:microsoft.com/office/officeart/2005/8/layout/radial6"/>
    <dgm:cxn modelId="{14E79707-8F75-4CF9-B476-BA9E60187C5C}" type="presParOf" srcId="{5837A40C-A85B-4C0E-8244-54BF111D0849}" destId="{4BA29215-0C13-4CFD-90F9-1844D2EF9C57}" srcOrd="19" destOrd="0" presId="urn:microsoft.com/office/officeart/2005/8/layout/radial6"/>
    <dgm:cxn modelId="{B492120D-CEAC-440A-930C-B318C049CCB0}" type="presParOf" srcId="{5837A40C-A85B-4C0E-8244-54BF111D0849}" destId="{5D30FA89-1581-42BD-9928-2E8B045C79EE}" srcOrd="20" destOrd="0" presId="urn:microsoft.com/office/officeart/2005/8/layout/radial6"/>
    <dgm:cxn modelId="{A306CD41-FBFA-4DB5-A47E-A141CFCDB0B7}" type="presParOf" srcId="{5837A40C-A85B-4C0E-8244-54BF111D0849}" destId="{4750FFA4-AA57-4939-A7A4-6E906A595681}" srcOrd="21" destOrd="0" presId="urn:microsoft.com/office/officeart/2005/8/layout/radial6"/>
    <dgm:cxn modelId="{4CC7AF52-81DD-435B-B871-F1DF40AC6242}" type="presParOf" srcId="{5837A40C-A85B-4C0E-8244-54BF111D0849}" destId="{4809C48C-903B-4CC8-B255-43C896733B5C}" srcOrd="22" destOrd="0" presId="urn:microsoft.com/office/officeart/2005/8/layout/radial6"/>
    <dgm:cxn modelId="{20AEF025-53C0-4D19-8327-C4038C53C816}" type="presParOf" srcId="{5837A40C-A85B-4C0E-8244-54BF111D0849}" destId="{49266FF1-C60C-41DF-8510-8CA823B7717E}" srcOrd="23" destOrd="0" presId="urn:microsoft.com/office/officeart/2005/8/layout/radial6"/>
    <dgm:cxn modelId="{C827226C-2107-4FC6-80D3-FA7B2B66488E}" type="presParOf" srcId="{5837A40C-A85B-4C0E-8244-54BF111D0849}" destId="{7A5896CE-3CEC-4CC8-AB28-088E033CA263}"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10EAD-E9A2-4C4B-B84B-FC713D18BF64}"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5CE6D9E-66F7-4C68-BE4A-5F1C34279759}">
      <dgm:prSet/>
      <dgm:spPr/>
      <dgm:t>
        <a:bodyPr/>
        <a:lstStyle/>
        <a:p>
          <a:pPr>
            <a:lnSpc>
              <a:spcPct val="100000"/>
            </a:lnSpc>
            <a:defRPr b="1"/>
          </a:pPr>
          <a:r>
            <a:rPr lang="en-US" dirty="0"/>
            <a:t>Housing</a:t>
          </a:r>
        </a:p>
      </dgm:t>
    </dgm:pt>
    <dgm:pt modelId="{7A56A670-35B6-41DE-80B5-4AF3B32EF88D}" type="parTrans" cxnId="{1D51BC49-17C8-444C-8EB6-5FD05D8E8A84}">
      <dgm:prSet/>
      <dgm:spPr/>
      <dgm:t>
        <a:bodyPr/>
        <a:lstStyle/>
        <a:p>
          <a:endParaRPr lang="en-US"/>
        </a:p>
      </dgm:t>
    </dgm:pt>
    <dgm:pt modelId="{096AF8B9-38A7-4754-8773-D6B21D0958B0}" type="sibTrans" cxnId="{1D51BC49-17C8-444C-8EB6-5FD05D8E8A84}">
      <dgm:prSet/>
      <dgm:spPr/>
      <dgm:t>
        <a:bodyPr/>
        <a:lstStyle/>
        <a:p>
          <a:endParaRPr lang="en-US"/>
        </a:p>
      </dgm:t>
    </dgm:pt>
    <dgm:pt modelId="{4B5EBD66-0992-4FC4-B51A-31A252DE608C}">
      <dgm:prSet/>
      <dgm:spPr/>
      <dgm:t>
        <a:bodyPr/>
        <a:lstStyle/>
        <a:p>
          <a:pPr>
            <a:lnSpc>
              <a:spcPct val="100000"/>
            </a:lnSpc>
          </a:pPr>
          <a:r>
            <a:rPr lang="en-US" dirty="0"/>
            <a:t>Identify suitable areas for 750-1,000 new residential dwelling units in areas that already have ‘urban’ development and sewer service</a:t>
          </a:r>
        </a:p>
      </dgm:t>
    </dgm:pt>
    <dgm:pt modelId="{83A08CB7-8F8B-49B5-AC43-FEA730796CF6}" type="parTrans" cxnId="{1DEB6BDB-04DA-474A-B3FA-FD5268686CF6}">
      <dgm:prSet/>
      <dgm:spPr/>
      <dgm:t>
        <a:bodyPr/>
        <a:lstStyle/>
        <a:p>
          <a:endParaRPr lang="en-US"/>
        </a:p>
      </dgm:t>
    </dgm:pt>
    <dgm:pt modelId="{921B694A-FF78-407E-A64E-F99F314123D5}" type="sibTrans" cxnId="{1DEB6BDB-04DA-474A-B3FA-FD5268686CF6}">
      <dgm:prSet/>
      <dgm:spPr/>
      <dgm:t>
        <a:bodyPr/>
        <a:lstStyle/>
        <a:p>
          <a:endParaRPr lang="en-US"/>
        </a:p>
      </dgm:t>
    </dgm:pt>
    <dgm:pt modelId="{5684BA75-BEC4-49D9-976E-B34DD15D4824}">
      <dgm:prSet/>
      <dgm:spPr/>
      <dgm:t>
        <a:bodyPr/>
        <a:lstStyle/>
        <a:p>
          <a:pPr>
            <a:lnSpc>
              <a:spcPct val="100000"/>
            </a:lnSpc>
          </a:pPr>
          <a:r>
            <a:rPr lang="en-US" dirty="0"/>
            <a:t>Written development standards for residential subdivisions to address issues such as road width for street parking and snow removal, sidewalks, lighting</a:t>
          </a:r>
        </a:p>
      </dgm:t>
    </dgm:pt>
    <dgm:pt modelId="{0DB14A08-7E84-457F-8C0E-95B3F6A972D4}" type="parTrans" cxnId="{6C75CD6F-7792-4046-8B40-6436DB3BBDA7}">
      <dgm:prSet/>
      <dgm:spPr/>
      <dgm:t>
        <a:bodyPr/>
        <a:lstStyle/>
        <a:p>
          <a:endParaRPr lang="en-US"/>
        </a:p>
      </dgm:t>
    </dgm:pt>
    <dgm:pt modelId="{9119210D-7299-44F1-86AC-BC155EF68BC3}" type="sibTrans" cxnId="{6C75CD6F-7792-4046-8B40-6436DB3BBDA7}">
      <dgm:prSet/>
      <dgm:spPr/>
      <dgm:t>
        <a:bodyPr/>
        <a:lstStyle/>
        <a:p>
          <a:endParaRPr lang="en-US"/>
        </a:p>
      </dgm:t>
    </dgm:pt>
    <dgm:pt modelId="{385EC344-C681-47F0-946A-032DF01C5052}">
      <dgm:prSet/>
      <dgm:spPr/>
      <dgm:t>
        <a:bodyPr/>
        <a:lstStyle/>
        <a:p>
          <a:pPr>
            <a:lnSpc>
              <a:spcPct val="100000"/>
            </a:lnSpc>
            <a:defRPr b="1"/>
          </a:pPr>
          <a:r>
            <a:rPr lang="en-US" dirty="0"/>
            <a:t>Transportation</a:t>
          </a:r>
        </a:p>
      </dgm:t>
    </dgm:pt>
    <dgm:pt modelId="{634A4BA3-85FC-46B6-82A6-1EA61942B089}" type="parTrans" cxnId="{80A4EA68-85CA-4D4A-B134-458A7C76E4B0}">
      <dgm:prSet/>
      <dgm:spPr/>
      <dgm:t>
        <a:bodyPr/>
        <a:lstStyle/>
        <a:p>
          <a:endParaRPr lang="en-US"/>
        </a:p>
      </dgm:t>
    </dgm:pt>
    <dgm:pt modelId="{49B10C0F-A15E-4441-ADFB-725F189036EB}" type="sibTrans" cxnId="{80A4EA68-85CA-4D4A-B134-458A7C76E4B0}">
      <dgm:prSet/>
      <dgm:spPr/>
      <dgm:t>
        <a:bodyPr/>
        <a:lstStyle/>
        <a:p>
          <a:endParaRPr lang="en-US"/>
        </a:p>
      </dgm:t>
    </dgm:pt>
    <dgm:pt modelId="{29B9ED45-9683-4F12-A80B-BB58C3E85C29}">
      <dgm:prSet/>
      <dgm:spPr/>
      <dgm:t>
        <a:bodyPr/>
        <a:lstStyle/>
        <a:p>
          <a:pPr>
            <a:lnSpc>
              <a:spcPct val="100000"/>
            </a:lnSpc>
          </a:pPr>
          <a:r>
            <a:rPr lang="en-US" dirty="0"/>
            <a:t>Adjust budget to resurface or reconstruct 2-3 miles of roads per year (currently 1.5 miles/year)</a:t>
          </a:r>
        </a:p>
      </dgm:t>
    </dgm:pt>
    <dgm:pt modelId="{D7E420F6-FA77-4198-94B5-C381A2C1E400}" type="parTrans" cxnId="{4189C415-86CA-48A0-B89C-AE20B1821414}">
      <dgm:prSet/>
      <dgm:spPr/>
      <dgm:t>
        <a:bodyPr/>
        <a:lstStyle/>
        <a:p>
          <a:endParaRPr lang="en-US"/>
        </a:p>
      </dgm:t>
    </dgm:pt>
    <dgm:pt modelId="{0F8223AB-7599-4EB3-9E27-ED55FEFA114E}" type="sibTrans" cxnId="{4189C415-86CA-48A0-B89C-AE20B1821414}">
      <dgm:prSet/>
      <dgm:spPr/>
      <dgm:t>
        <a:bodyPr/>
        <a:lstStyle/>
        <a:p>
          <a:endParaRPr lang="en-US"/>
        </a:p>
      </dgm:t>
    </dgm:pt>
    <dgm:pt modelId="{3EA1808E-4ACA-4083-AC3A-3B99740CFEFA}">
      <dgm:prSet/>
      <dgm:spPr/>
      <dgm:t>
        <a:bodyPr/>
        <a:lstStyle/>
        <a:p>
          <a:pPr>
            <a:lnSpc>
              <a:spcPct val="100000"/>
            </a:lnSpc>
          </a:pPr>
          <a:r>
            <a:rPr lang="en-US"/>
            <a:t>Road construction standards for new subdivisions</a:t>
          </a:r>
        </a:p>
      </dgm:t>
    </dgm:pt>
    <dgm:pt modelId="{DE0F5021-830E-47F3-A247-F45B2986F0CF}" type="parTrans" cxnId="{56BCC01A-A989-4A4E-AFE3-AE0D159136FA}">
      <dgm:prSet/>
      <dgm:spPr/>
      <dgm:t>
        <a:bodyPr/>
        <a:lstStyle/>
        <a:p>
          <a:endParaRPr lang="en-US"/>
        </a:p>
      </dgm:t>
    </dgm:pt>
    <dgm:pt modelId="{D5F4433F-AAD0-4195-822E-D38F226AD1AB}" type="sibTrans" cxnId="{56BCC01A-A989-4A4E-AFE3-AE0D159136FA}">
      <dgm:prSet/>
      <dgm:spPr/>
      <dgm:t>
        <a:bodyPr/>
        <a:lstStyle/>
        <a:p>
          <a:endParaRPr lang="en-US"/>
        </a:p>
      </dgm:t>
    </dgm:pt>
    <dgm:pt modelId="{B800F307-0E93-4FB1-A717-8DD8A2267D16}">
      <dgm:prSet/>
      <dgm:spPr/>
      <dgm:t>
        <a:bodyPr/>
        <a:lstStyle/>
        <a:p>
          <a:pPr>
            <a:lnSpc>
              <a:spcPct val="100000"/>
            </a:lnSpc>
          </a:pPr>
          <a:r>
            <a:rPr lang="en-US"/>
            <a:t>‘Complete Streets’ policy to address safety issues for all users (bicycles, pedestrians, UTVs, etc)</a:t>
          </a:r>
          <a:endParaRPr lang="en-US" dirty="0"/>
        </a:p>
      </dgm:t>
    </dgm:pt>
    <dgm:pt modelId="{25F6E12F-FC77-4FD2-A1F1-CE6CE69338C8}" type="parTrans" cxnId="{AFD4B9D6-33B3-4A03-A172-2BFFAE2DAEBA}">
      <dgm:prSet/>
      <dgm:spPr/>
      <dgm:t>
        <a:bodyPr/>
        <a:lstStyle/>
        <a:p>
          <a:endParaRPr lang="en-US"/>
        </a:p>
      </dgm:t>
    </dgm:pt>
    <dgm:pt modelId="{BACF65EA-FBFB-4986-B20E-A73751E08F89}" type="sibTrans" cxnId="{AFD4B9D6-33B3-4A03-A172-2BFFAE2DAEBA}">
      <dgm:prSet/>
      <dgm:spPr/>
      <dgm:t>
        <a:bodyPr/>
        <a:lstStyle/>
        <a:p>
          <a:endParaRPr lang="en-US"/>
        </a:p>
      </dgm:t>
    </dgm:pt>
    <dgm:pt modelId="{8EA4FE06-912D-4CBD-A9C6-9A612AFC4C60}">
      <dgm:prSet/>
      <dgm:spPr/>
      <dgm:t>
        <a:bodyPr/>
        <a:lstStyle/>
        <a:p>
          <a:pPr>
            <a:lnSpc>
              <a:spcPct val="100000"/>
            </a:lnSpc>
          </a:pPr>
          <a:r>
            <a:rPr lang="en-US" dirty="0"/>
            <a:t>Work with Jefferson Co. and </a:t>
          </a:r>
          <a:r>
            <a:rPr lang="en-US" dirty="0" err="1"/>
            <a:t>Ixonia</a:t>
          </a:r>
          <a:r>
            <a:rPr lang="en-US" dirty="0"/>
            <a:t> Elementary School to address safety concerns at key intersections and school drop off</a:t>
          </a:r>
        </a:p>
        <a:p>
          <a:pPr>
            <a:lnSpc>
              <a:spcPct val="100000"/>
            </a:lnSpc>
          </a:pPr>
          <a:r>
            <a:rPr lang="en-US" dirty="0"/>
            <a:t>Continue to work with Wisconsin Department of Transportation (DOT) to increase safety of intersections on Highways 16 and F in future DOT plans</a:t>
          </a:r>
        </a:p>
      </dgm:t>
    </dgm:pt>
    <dgm:pt modelId="{E1F8A475-2EC4-4945-97D8-D76E62C96948}" type="parTrans" cxnId="{B8CDEC89-0A58-41E4-9CE7-A7CBECDB2AC7}">
      <dgm:prSet/>
      <dgm:spPr/>
      <dgm:t>
        <a:bodyPr/>
        <a:lstStyle/>
        <a:p>
          <a:endParaRPr lang="en-US"/>
        </a:p>
      </dgm:t>
    </dgm:pt>
    <dgm:pt modelId="{E6FDE75A-9EE0-4CD9-98EF-3D3E74E1D4F4}" type="sibTrans" cxnId="{B8CDEC89-0A58-41E4-9CE7-A7CBECDB2AC7}">
      <dgm:prSet/>
      <dgm:spPr/>
      <dgm:t>
        <a:bodyPr/>
        <a:lstStyle/>
        <a:p>
          <a:endParaRPr lang="en-US"/>
        </a:p>
      </dgm:t>
    </dgm:pt>
    <dgm:pt modelId="{7BACA1EE-C49C-4BD0-A924-F810A24CD9BC}" type="pres">
      <dgm:prSet presAssocID="{63E10EAD-E9A2-4C4B-B84B-FC713D18BF64}" presName="root" presStyleCnt="0">
        <dgm:presLayoutVars>
          <dgm:dir/>
          <dgm:resizeHandles val="exact"/>
        </dgm:presLayoutVars>
      </dgm:prSet>
      <dgm:spPr/>
    </dgm:pt>
    <dgm:pt modelId="{4BDA4E15-4EE1-4F3C-9DA8-ABEB33104F92}" type="pres">
      <dgm:prSet presAssocID="{A5CE6D9E-66F7-4C68-BE4A-5F1C34279759}" presName="compNode" presStyleCnt="0"/>
      <dgm:spPr/>
    </dgm:pt>
    <dgm:pt modelId="{4C6332E4-3D58-4E5C-B142-89C8EA08FAE2}" type="pres">
      <dgm:prSet presAssocID="{A5CE6D9E-66F7-4C68-BE4A-5F1C34279759}" presName="iconRect" presStyleLbl="node1" presStyleIdx="0" presStyleCnt="2" custLinFactNeighborX="-34532" custLinFactNeighborY="-358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12BEAFF0-F800-43DD-9D59-99F3A894C86E}" type="pres">
      <dgm:prSet presAssocID="{A5CE6D9E-66F7-4C68-BE4A-5F1C34279759}" presName="iconSpace" presStyleCnt="0"/>
      <dgm:spPr/>
    </dgm:pt>
    <dgm:pt modelId="{75459D09-44BF-4D62-8C4D-B32DC19F2128}" type="pres">
      <dgm:prSet presAssocID="{A5CE6D9E-66F7-4C68-BE4A-5F1C34279759}" presName="parTx" presStyleLbl="revTx" presStyleIdx="0" presStyleCnt="4" custLinFactNeighborX="-10490" custLinFactNeighborY="-85442">
        <dgm:presLayoutVars>
          <dgm:chMax val="0"/>
          <dgm:chPref val="0"/>
        </dgm:presLayoutVars>
      </dgm:prSet>
      <dgm:spPr/>
    </dgm:pt>
    <dgm:pt modelId="{14E4DA34-5C76-4078-9667-5F4A73CF46CC}" type="pres">
      <dgm:prSet presAssocID="{A5CE6D9E-66F7-4C68-BE4A-5F1C34279759}" presName="txSpace" presStyleCnt="0"/>
      <dgm:spPr/>
    </dgm:pt>
    <dgm:pt modelId="{C69D9F28-8801-42AD-B607-C82F1995EC27}" type="pres">
      <dgm:prSet presAssocID="{A5CE6D9E-66F7-4C68-BE4A-5F1C34279759}" presName="desTx" presStyleLbl="revTx" presStyleIdx="1" presStyleCnt="4" custScaleX="90133" custLinFactNeighborX="-5049" custLinFactNeighborY="-11762">
        <dgm:presLayoutVars/>
      </dgm:prSet>
      <dgm:spPr/>
    </dgm:pt>
    <dgm:pt modelId="{9323C403-6267-4B0A-AAFD-1D6007553CAB}" type="pres">
      <dgm:prSet presAssocID="{096AF8B9-38A7-4754-8773-D6B21D0958B0}" presName="sibTrans" presStyleCnt="0"/>
      <dgm:spPr/>
    </dgm:pt>
    <dgm:pt modelId="{B8792F0C-8E97-490E-8A2B-84F3EFCAF793}" type="pres">
      <dgm:prSet presAssocID="{385EC344-C681-47F0-946A-032DF01C5052}" presName="compNode" presStyleCnt="0"/>
      <dgm:spPr/>
    </dgm:pt>
    <dgm:pt modelId="{7BD72CE0-967C-466C-B640-8666FD0D2ABD}" type="pres">
      <dgm:prSet presAssocID="{385EC344-C681-47F0-946A-032DF01C5052}" presName="iconRect" presStyleLbl="node1" presStyleIdx="1" presStyleCnt="2" custLinFactNeighborX="-61246" custLinFactNeighborY="-3409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ain"/>
        </a:ext>
      </dgm:extLst>
    </dgm:pt>
    <dgm:pt modelId="{73169F09-2199-411D-997E-9F2AF10A3923}" type="pres">
      <dgm:prSet presAssocID="{385EC344-C681-47F0-946A-032DF01C5052}" presName="iconSpace" presStyleCnt="0"/>
      <dgm:spPr/>
    </dgm:pt>
    <dgm:pt modelId="{28170EF0-BACE-48C5-ACBA-02092F7F878F}" type="pres">
      <dgm:prSet presAssocID="{385EC344-C681-47F0-946A-032DF01C5052}" presName="parTx" presStyleLbl="revTx" presStyleIdx="2" presStyleCnt="4" custLinFactNeighborX="-16049" custLinFactNeighborY="-85442">
        <dgm:presLayoutVars>
          <dgm:chMax val="0"/>
          <dgm:chPref val="0"/>
        </dgm:presLayoutVars>
      </dgm:prSet>
      <dgm:spPr/>
    </dgm:pt>
    <dgm:pt modelId="{D88CFBAF-9271-4B76-80EB-8048F2968D70}" type="pres">
      <dgm:prSet presAssocID="{385EC344-C681-47F0-946A-032DF01C5052}" presName="txSpace" presStyleCnt="0"/>
      <dgm:spPr/>
    </dgm:pt>
    <dgm:pt modelId="{E73D3038-71D8-459F-B2B3-970A6C938D20}" type="pres">
      <dgm:prSet presAssocID="{385EC344-C681-47F0-946A-032DF01C5052}" presName="desTx" presStyleLbl="revTx" presStyleIdx="3" presStyleCnt="4" custLinFactNeighborX="-13795" custLinFactNeighborY="-13394">
        <dgm:presLayoutVars/>
      </dgm:prSet>
      <dgm:spPr/>
    </dgm:pt>
  </dgm:ptLst>
  <dgm:cxnLst>
    <dgm:cxn modelId="{4189C415-86CA-48A0-B89C-AE20B1821414}" srcId="{385EC344-C681-47F0-946A-032DF01C5052}" destId="{29B9ED45-9683-4F12-A80B-BB58C3E85C29}" srcOrd="0" destOrd="0" parTransId="{D7E420F6-FA77-4198-94B5-C381A2C1E400}" sibTransId="{0F8223AB-7599-4EB3-9E27-ED55FEFA114E}"/>
    <dgm:cxn modelId="{37F5F716-BDC6-4F0E-9AD0-691B70A11F89}" type="presOf" srcId="{385EC344-C681-47F0-946A-032DF01C5052}" destId="{28170EF0-BACE-48C5-ACBA-02092F7F878F}" srcOrd="0" destOrd="0" presId="urn:microsoft.com/office/officeart/2018/2/layout/IconLabelDescriptionList"/>
    <dgm:cxn modelId="{D75A5A1A-3F14-4B50-A5CB-FA4E11AC9557}" type="presOf" srcId="{B800F307-0E93-4FB1-A717-8DD8A2267D16}" destId="{E73D3038-71D8-459F-B2B3-970A6C938D20}" srcOrd="0" destOrd="2" presId="urn:microsoft.com/office/officeart/2018/2/layout/IconLabelDescriptionList"/>
    <dgm:cxn modelId="{56BCC01A-A989-4A4E-AFE3-AE0D159136FA}" srcId="{385EC344-C681-47F0-946A-032DF01C5052}" destId="{3EA1808E-4ACA-4083-AC3A-3B99740CFEFA}" srcOrd="1" destOrd="0" parTransId="{DE0F5021-830E-47F3-A247-F45B2986F0CF}" sibTransId="{D5F4433F-AAD0-4195-822E-D38F226AD1AB}"/>
    <dgm:cxn modelId="{3648E126-3A9A-47D4-A27A-C4A8388DA537}" type="presOf" srcId="{4B5EBD66-0992-4FC4-B51A-31A252DE608C}" destId="{C69D9F28-8801-42AD-B607-C82F1995EC27}" srcOrd="0" destOrd="0" presId="urn:microsoft.com/office/officeart/2018/2/layout/IconLabelDescriptionList"/>
    <dgm:cxn modelId="{739BB339-18E1-448A-A3C8-AE8289D3AF42}" type="presOf" srcId="{3EA1808E-4ACA-4083-AC3A-3B99740CFEFA}" destId="{E73D3038-71D8-459F-B2B3-970A6C938D20}" srcOrd="0" destOrd="1" presId="urn:microsoft.com/office/officeart/2018/2/layout/IconLabelDescriptionList"/>
    <dgm:cxn modelId="{97789042-E58E-4F67-9521-7F7D07CDC9C6}" type="presOf" srcId="{8EA4FE06-912D-4CBD-A9C6-9A612AFC4C60}" destId="{E73D3038-71D8-459F-B2B3-970A6C938D20}" srcOrd="0" destOrd="3" presId="urn:microsoft.com/office/officeart/2018/2/layout/IconLabelDescriptionList"/>
    <dgm:cxn modelId="{44847063-A85A-4215-9BD0-75AC8A496B05}" type="presOf" srcId="{63E10EAD-E9A2-4C4B-B84B-FC713D18BF64}" destId="{7BACA1EE-C49C-4BD0-A924-F810A24CD9BC}" srcOrd="0" destOrd="0" presId="urn:microsoft.com/office/officeart/2018/2/layout/IconLabelDescriptionList"/>
    <dgm:cxn modelId="{80A4EA68-85CA-4D4A-B134-458A7C76E4B0}" srcId="{63E10EAD-E9A2-4C4B-B84B-FC713D18BF64}" destId="{385EC344-C681-47F0-946A-032DF01C5052}" srcOrd="1" destOrd="0" parTransId="{634A4BA3-85FC-46B6-82A6-1EA61942B089}" sibTransId="{49B10C0F-A15E-4441-ADFB-725F189036EB}"/>
    <dgm:cxn modelId="{1D51BC49-17C8-444C-8EB6-5FD05D8E8A84}" srcId="{63E10EAD-E9A2-4C4B-B84B-FC713D18BF64}" destId="{A5CE6D9E-66F7-4C68-BE4A-5F1C34279759}" srcOrd="0" destOrd="0" parTransId="{7A56A670-35B6-41DE-80B5-4AF3B32EF88D}" sibTransId="{096AF8B9-38A7-4754-8773-D6B21D0958B0}"/>
    <dgm:cxn modelId="{6C75CD6F-7792-4046-8B40-6436DB3BBDA7}" srcId="{A5CE6D9E-66F7-4C68-BE4A-5F1C34279759}" destId="{5684BA75-BEC4-49D9-976E-B34DD15D4824}" srcOrd="1" destOrd="0" parTransId="{0DB14A08-7E84-457F-8C0E-95B3F6A972D4}" sibTransId="{9119210D-7299-44F1-86AC-BC155EF68BC3}"/>
    <dgm:cxn modelId="{4687047F-F0A8-4303-8EA6-C153A0183B7A}" type="presOf" srcId="{29B9ED45-9683-4F12-A80B-BB58C3E85C29}" destId="{E73D3038-71D8-459F-B2B3-970A6C938D20}" srcOrd="0" destOrd="0" presId="urn:microsoft.com/office/officeart/2018/2/layout/IconLabelDescriptionList"/>
    <dgm:cxn modelId="{B8CDEC89-0A58-41E4-9CE7-A7CBECDB2AC7}" srcId="{385EC344-C681-47F0-946A-032DF01C5052}" destId="{8EA4FE06-912D-4CBD-A9C6-9A612AFC4C60}" srcOrd="3" destOrd="0" parTransId="{E1F8A475-2EC4-4945-97D8-D76E62C96948}" sibTransId="{E6FDE75A-9EE0-4CD9-98EF-3D3E74E1D4F4}"/>
    <dgm:cxn modelId="{E7BDBA9F-C588-408A-8D9A-F6AE1F8B2E8A}" type="presOf" srcId="{A5CE6D9E-66F7-4C68-BE4A-5F1C34279759}" destId="{75459D09-44BF-4D62-8C4D-B32DC19F2128}" srcOrd="0" destOrd="0" presId="urn:microsoft.com/office/officeart/2018/2/layout/IconLabelDescriptionList"/>
    <dgm:cxn modelId="{65DF73B6-B07D-47E9-8761-C741F646C3BA}" type="presOf" srcId="{5684BA75-BEC4-49D9-976E-B34DD15D4824}" destId="{C69D9F28-8801-42AD-B607-C82F1995EC27}" srcOrd="0" destOrd="1" presId="urn:microsoft.com/office/officeart/2018/2/layout/IconLabelDescriptionList"/>
    <dgm:cxn modelId="{AFD4B9D6-33B3-4A03-A172-2BFFAE2DAEBA}" srcId="{385EC344-C681-47F0-946A-032DF01C5052}" destId="{B800F307-0E93-4FB1-A717-8DD8A2267D16}" srcOrd="2" destOrd="0" parTransId="{25F6E12F-FC77-4FD2-A1F1-CE6CE69338C8}" sibTransId="{BACF65EA-FBFB-4986-B20E-A73751E08F89}"/>
    <dgm:cxn modelId="{1DEB6BDB-04DA-474A-B3FA-FD5268686CF6}" srcId="{A5CE6D9E-66F7-4C68-BE4A-5F1C34279759}" destId="{4B5EBD66-0992-4FC4-B51A-31A252DE608C}" srcOrd="0" destOrd="0" parTransId="{83A08CB7-8F8B-49B5-AC43-FEA730796CF6}" sibTransId="{921B694A-FF78-407E-A64E-F99F314123D5}"/>
    <dgm:cxn modelId="{91ABA7A7-326E-484D-958E-78F71F458853}" type="presParOf" srcId="{7BACA1EE-C49C-4BD0-A924-F810A24CD9BC}" destId="{4BDA4E15-4EE1-4F3C-9DA8-ABEB33104F92}" srcOrd="0" destOrd="0" presId="urn:microsoft.com/office/officeart/2018/2/layout/IconLabelDescriptionList"/>
    <dgm:cxn modelId="{E94D3632-E205-4C5B-B82D-07147D9FE231}" type="presParOf" srcId="{4BDA4E15-4EE1-4F3C-9DA8-ABEB33104F92}" destId="{4C6332E4-3D58-4E5C-B142-89C8EA08FAE2}" srcOrd="0" destOrd="0" presId="urn:microsoft.com/office/officeart/2018/2/layout/IconLabelDescriptionList"/>
    <dgm:cxn modelId="{0A740083-4ACD-4EDB-BAFF-404B6CB11740}" type="presParOf" srcId="{4BDA4E15-4EE1-4F3C-9DA8-ABEB33104F92}" destId="{12BEAFF0-F800-43DD-9D59-99F3A894C86E}" srcOrd="1" destOrd="0" presId="urn:microsoft.com/office/officeart/2018/2/layout/IconLabelDescriptionList"/>
    <dgm:cxn modelId="{A0527CDF-3D23-4701-A78D-39AA90A140CA}" type="presParOf" srcId="{4BDA4E15-4EE1-4F3C-9DA8-ABEB33104F92}" destId="{75459D09-44BF-4D62-8C4D-B32DC19F2128}" srcOrd="2" destOrd="0" presId="urn:microsoft.com/office/officeart/2018/2/layout/IconLabelDescriptionList"/>
    <dgm:cxn modelId="{12F5508C-7511-4AF9-9C47-9F72B555EDD3}" type="presParOf" srcId="{4BDA4E15-4EE1-4F3C-9DA8-ABEB33104F92}" destId="{14E4DA34-5C76-4078-9667-5F4A73CF46CC}" srcOrd="3" destOrd="0" presId="urn:microsoft.com/office/officeart/2018/2/layout/IconLabelDescriptionList"/>
    <dgm:cxn modelId="{D613EAFE-6D82-4999-8B44-DB3A71476828}" type="presParOf" srcId="{4BDA4E15-4EE1-4F3C-9DA8-ABEB33104F92}" destId="{C69D9F28-8801-42AD-B607-C82F1995EC27}" srcOrd="4" destOrd="0" presId="urn:microsoft.com/office/officeart/2018/2/layout/IconLabelDescriptionList"/>
    <dgm:cxn modelId="{1DBEA449-C182-4D30-A7A1-A540852B39D0}" type="presParOf" srcId="{7BACA1EE-C49C-4BD0-A924-F810A24CD9BC}" destId="{9323C403-6267-4B0A-AAFD-1D6007553CAB}" srcOrd="1" destOrd="0" presId="urn:microsoft.com/office/officeart/2018/2/layout/IconLabelDescriptionList"/>
    <dgm:cxn modelId="{DEB12C99-3A88-4488-B6A8-2C51AF51B09D}" type="presParOf" srcId="{7BACA1EE-C49C-4BD0-A924-F810A24CD9BC}" destId="{B8792F0C-8E97-490E-8A2B-84F3EFCAF793}" srcOrd="2" destOrd="0" presId="urn:microsoft.com/office/officeart/2018/2/layout/IconLabelDescriptionList"/>
    <dgm:cxn modelId="{7BA3DD26-4A16-4F67-A0B0-A82EF18AE400}" type="presParOf" srcId="{B8792F0C-8E97-490E-8A2B-84F3EFCAF793}" destId="{7BD72CE0-967C-466C-B640-8666FD0D2ABD}" srcOrd="0" destOrd="0" presId="urn:microsoft.com/office/officeart/2018/2/layout/IconLabelDescriptionList"/>
    <dgm:cxn modelId="{81DF1ADB-AD9D-471E-8CFA-CCE1AF3E0A2E}" type="presParOf" srcId="{B8792F0C-8E97-490E-8A2B-84F3EFCAF793}" destId="{73169F09-2199-411D-997E-9F2AF10A3923}" srcOrd="1" destOrd="0" presId="urn:microsoft.com/office/officeart/2018/2/layout/IconLabelDescriptionList"/>
    <dgm:cxn modelId="{0F64CE73-1E78-471B-A4CF-E734172DDF35}" type="presParOf" srcId="{B8792F0C-8E97-490E-8A2B-84F3EFCAF793}" destId="{28170EF0-BACE-48C5-ACBA-02092F7F878F}" srcOrd="2" destOrd="0" presId="urn:microsoft.com/office/officeart/2018/2/layout/IconLabelDescriptionList"/>
    <dgm:cxn modelId="{C141EF7E-3165-47C4-851E-4C6781FFB80B}" type="presParOf" srcId="{B8792F0C-8E97-490E-8A2B-84F3EFCAF793}" destId="{D88CFBAF-9271-4B76-80EB-8048F2968D70}" srcOrd="3" destOrd="0" presId="urn:microsoft.com/office/officeart/2018/2/layout/IconLabelDescriptionList"/>
    <dgm:cxn modelId="{7426C23F-D9DD-4443-9A93-05D50B3EF5A8}" type="presParOf" srcId="{B8792F0C-8E97-490E-8A2B-84F3EFCAF793}" destId="{E73D3038-71D8-459F-B2B3-970A6C938D2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0452E-8577-4FEE-A4FC-CCE67317BDBF}"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897EB479-9B63-40E7-8DFA-B8D64667C01E}">
      <dgm:prSet/>
      <dgm:spPr/>
      <dgm:t>
        <a:bodyPr/>
        <a:lstStyle/>
        <a:p>
          <a:pPr>
            <a:lnSpc>
              <a:spcPct val="100000"/>
            </a:lnSpc>
            <a:defRPr b="1"/>
          </a:pPr>
          <a:r>
            <a:rPr lang="en-US" dirty="0"/>
            <a:t>Town Services</a:t>
          </a:r>
        </a:p>
      </dgm:t>
    </dgm:pt>
    <dgm:pt modelId="{DDF813C1-B56E-454C-91B0-21B043D1BCFD}" type="parTrans" cxnId="{788A6511-FE85-4B8D-8C3E-FC899C613885}">
      <dgm:prSet/>
      <dgm:spPr/>
      <dgm:t>
        <a:bodyPr/>
        <a:lstStyle/>
        <a:p>
          <a:endParaRPr lang="en-US"/>
        </a:p>
      </dgm:t>
    </dgm:pt>
    <dgm:pt modelId="{35822D2D-B824-4647-A341-90AE79FA1497}" type="sibTrans" cxnId="{788A6511-FE85-4B8D-8C3E-FC899C613885}">
      <dgm:prSet/>
      <dgm:spPr/>
      <dgm:t>
        <a:bodyPr/>
        <a:lstStyle/>
        <a:p>
          <a:endParaRPr lang="en-US"/>
        </a:p>
      </dgm:t>
    </dgm:pt>
    <dgm:pt modelId="{FF5DE093-E3F6-493F-9625-6080C6A7200E}">
      <dgm:prSet/>
      <dgm:spPr/>
      <dgm:t>
        <a:bodyPr/>
        <a:lstStyle/>
        <a:p>
          <a:pPr>
            <a:lnSpc>
              <a:spcPct val="100000"/>
            </a:lnSpc>
          </a:pPr>
          <a:r>
            <a:rPr lang="en-US" dirty="0"/>
            <a:t>Transition to full-time Fire and EMS service (currently 2 full-time and 30 paid on-call)</a:t>
          </a:r>
        </a:p>
      </dgm:t>
    </dgm:pt>
    <dgm:pt modelId="{8124DD74-952E-40DF-9E43-EF91F5690790}" type="parTrans" cxnId="{DE29FFF5-BAB1-410E-B7E8-A63202B1CBBB}">
      <dgm:prSet/>
      <dgm:spPr/>
      <dgm:t>
        <a:bodyPr/>
        <a:lstStyle/>
        <a:p>
          <a:endParaRPr lang="en-US"/>
        </a:p>
      </dgm:t>
    </dgm:pt>
    <dgm:pt modelId="{6AE2D8FA-6F4D-4F95-95A8-A64ECB8CA118}" type="sibTrans" cxnId="{DE29FFF5-BAB1-410E-B7E8-A63202B1CBBB}">
      <dgm:prSet/>
      <dgm:spPr/>
      <dgm:t>
        <a:bodyPr/>
        <a:lstStyle/>
        <a:p>
          <a:endParaRPr lang="en-US"/>
        </a:p>
      </dgm:t>
    </dgm:pt>
    <dgm:pt modelId="{5C59E2DB-ABC8-4D22-8E88-3A004F7335C6}">
      <dgm:prSet/>
      <dgm:spPr/>
      <dgm:t>
        <a:bodyPr/>
        <a:lstStyle/>
        <a:p>
          <a:pPr>
            <a:lnSpc>
              <a:spcPct val="100000"/>
            </a:lnSpc>
          </a:pPr>
          <a:r>
            <a:rPr lang="en-US" dirty="0"/>
            <a:t>Continue to explore cost-effective options for dedicated law enforcement</a:t>
          </a:r>
        </a:p>
      </dgm:t>
    </dgm:pt>
    <dgm:pt modelId="{54BE59F0-89CA-4952-8144-69F516DF8D8E}" type="parTrans" cxnId="{6C3255E2-9B5F-4FC6-AF9A-EAA8C161CD58}">
      <dgm:prSet/>
      <dgm:spPr/>
      <dgm:t>
        <a:bodyPr/>
        <a:lstStyle/>
        <a:p>
          <a:endParaRPr lang="en-US"/>
        </a:p>
      </dgm:t>
    </dgm:pt>
    <dgm:pt modelId="{3D343BEF-E5B8-4AB9-B285-6AC1CD10303F}" type="sibTrans" cxnId="{6C3255E2-9B5F-4FC6-AF9A-EAA8C161CD58}">
      <dgm:prSet/>
      <dgm:spPr/>
      <dgm:t>
        <a:bodyPr/>
        <a:lstStyle/>
        <a:p>
          <a:endParaRPr lang="en-US"/>
        </a:p>
      </dgm:t>
    </dgm:pt>
    <dgm:pt modelId="{55225AC9-03A2-42A4-B977-21CC1B1B6EE3}">
      <dgm:prSet/>
      <dgm:spPr/>
      <dgm:t>
        <a:bodyPr/>
        <a:lstStyle/>
        <a:p>
          <a:pPr>
            <a:lnSpc>
              <a:spcPct val="100000"/>
            </a:lnSpc>
          </a:pPr>
          <a:r>
            <a:rPr lang="en-US" dirty="0"/>
            <a:t>Continue to evaluate staffing needs for potential full-time Town Administrator and additional support staff as population and needs grow</a:t>
          </a:r>
        </a:p>
      </dgm:t>
    </dgm:pt>
    <dgm:pt modelId="{8D27DC78-DB60-4ECD-8B0C-8B913F556390}" type="parTrans" cxnId="{129D6E1F-B4BB-4394-81E7-F6D26B5F880E}">
      <dgm:prSet/>
      <dgm:spPr/>
      <dgm:t>
        <a:bodyPr/>
        <a:lstStyle/>
        <a:p>
          <a:endParaRPr lang="en-US"/>
        </a:p>
      </dgm:t>
    </dgm:pt>
    <dgm:pt modelId="{8712ADFA-72BD-49C0-BB13-D53A1C0E6C5B}" type="sibTrans" cxnId="{129D6E1F-B4BB-4394-81E7-F6D26B5F880E}">
      <dgm:prSet/>
      <dgm:spPr/>
      <dgm:t>
        <a:bodyPr/>
        <a:lstStyle/>
        <a:p>
          <a:endParaRPr lang="en-US"/>
        </a:p>
      </dgm:t>
    </dgm:pt>
    <dgm:pt modelId="{8DF25F15-0C79-4DAF-A530-DC20FCBBA38E}">
      <dgm:prSet/>
      <dgm:spPr/>
      <dgm:t>
        <a:bodyPr/>
        <a:lstStyle/>
        <a:p>
          <a:pPr>
            <a:lnSpc>
              <a:spcPct val="100000"/>
            </a:lnSpc>
          </a:pPr>
          <a:r>
            <a:rPr lang="en-US"/>
            <a:t>Explore opportunities to work with other municipalities or organizations to offer recreation programs (especially for youth and seniors)</a:t>
          </a:r>
        </a:p>
      </dgm:t>
    </dgm:pt>
    <dgm:pt modelId="{1312B87A-A69C-4A0C-AE7F-47A8A0444F67}" type="parTrans" cxnId="{7B19C4F0-7235-4174-B263-E8B038D45C6E}">
      <dgm:prSet/>
      <dgm:spPr/>
      <dgm:t>
        <a:bodyPr/>
        <a:lstStyle/>
        <a:p>
          <a:endParaRPr lang="en-US"/>
        </a:p>
      </dgm:t>
    </dgm:pt>
    <dgm:pt modelId="{BB314344-B149-4FC1-AF43-97C68A5AC760}" type="sibTrans" cxnId="{7B19C4F0-7235-4174-B263-E8B038D45C6E}">
      <dgm:prSet/>
      <dgm:spPr/>
      <dgm:t>
        <a:bodyPr/>
        <a:lstStyle/>
        <a:p>
          <a:endParaRPr lang="en-US"/>
        </a:p>
      </dgm:t>
    </dgm:pt>
    <dgm:pt modelId="{51BF3B8C-7016-4727-87B6-5F2C27D3A63E}">
      <dgm:prSet/>
      <dgm:spPr/>
      <dgm:t>
        <a:bodyPr/>
        <a:lstStyle/>
        <a:p>
          <a:pPr>
            <a:lnSpc>
              <a:spcPct val="100000"/>
            </a:lnSpc>
            <a:defRPr b="1"/>
          </a:pPr>
          <a:r>
            <a:rPr lang="en-US"/>
            <a:t>Utilities and Community Facilities</a:t>
          </a:r>
        </a:p>
      </dgm:t>
    </dgm:pt>
    <dgm:pt modelId="{CFFD35EC-8ADA-4021-BC7D-0C14B600FA15}" type="parTrans" cxnId="{0A00A6DE-2AC6-404A-91A8-B3C2C1FA462C}">
      <dgm:prSet/>
      <dgm:spPr/>
      <dgm:t>
        <a:bodyPr/>
        <a:lstStyle/>
        <a:p>
          <a:endParaRPr lang="en-US"/>
        </a:p>
      </dgm:t>
    </dgm:pt>
    <dgm:pt modelId="{55E01BA7-48FF-40E1-B63E-0E9F1DCBC78F}" type="sibTrans" cxnId="{0A00A6DE-2AC6-404A-91A8-B3C2C1FA462C}">
      <dgm:prSet/>
      <dgm:spPr/>
      <dgm:t>
        <a:bodyPr/>
        <a:lstStyle/>
        <a:p>
          <a:endParaRPr lang="en-US"/>
        </a:p>
      </dgm:t>
    </dgm:pt>
    <dgm:pt modelId="{9BBCA2AE-ECA8-40FD-A62D-77DC9177B897}">
      <dgm:prSet/>
      <dgm:spPr/>
      <dgm:t>
        <a:bodyPr/>
        <a:lstStyle/>
        <a:p>
          <a:pPr>
            <a:lnSpc>
              <a:spcPct val="100000"/>
            </a:lnSpc>
          </a:pPr>
          <a:r>
            <a:rPr lang="en-US"/>
            <a:t>Prepare a comprehensive space needs and location study for future Town facilities</a:t>
          </a:r>
        </a:p>
      </dgm:t>
    </dgm:pt>
    <dgm:pt modelId="{24A63B7F-A4BA-404D-89F5-9460BD278A22}" type="parTrans" cxnId="{A3A8A3B1-AFD1-44B6-B96A-4C8B1EF55032}">
      <dgm:prSet/>
      <dgm:spPr/>
      <dgm:t>
        <a:bodyPr/>
        <a:lstStyle/>
        <a:p>
          <a:endParaRPr lang="en-US"/>
        </a:p>
      </dgm:t>
    </dgm:pt>
    <dgm:pt modelId="{6DD9BF7B-1834-419B-A32B-47CD0A8AE3EA}" type="sibTrans" cxnId="{A3A8A3B1-AFD1-44B6-B96A-4C8B1EF55032}">
      <dgm:prSet/>
      <dgm:spPr/>
      <dgm:t>
        <a:bodyPr/>
        <a:lstStyle/>
        <a:p>
          <a:endParaRPr lang="en-US"/>
        </a:p>
      </dgm:t>
    </dgm:pt>
    <dgm:pt modelId="{17263BE5-1CEA-4196-A320-84BE68B3DB40}">
      <dgm:prSet/>
      <dgm:spPr/>
      <dgm:t>
        <a:bodyPr/>
        <a:lstStyle/>
        <a:p>
          <a:r>
            <a:rPr lang="en-US"/>
            <a:t>Town Hall / Community Center</a:t>
          </a:r>
        </a:p>
      </dgm:t>
    </dgm:pt>
    <dgm:pt modelId="{826FBD79-4EA5-4E76-9C6A-E08B4F85B584}" type="parTrans" cxnId="{2EE47EC4-CD86-4C02-AD4F-0F22FBF25F26}">
      <dgm:prSet/>
      <dgm:spPr/>
      <dgm:t>
        <a:bodyPr/>
        <a:lstStyle/>
        <a:p>
          <a:endParaRPr lang="en-US"/>
        </a:p>
      </dgm:t>
    </dgm:pt>
    <dgm:pt modelId="{9A35C60F-62CD-4B54-89ED-56E9E7724FCB}" type="sibTrans" cxnId="{2EE47EC4-CD86-4C02-AD4F-0F22FBF25F26}">
      <dgm:prSet/>
      <dgm:spPr/>
      <dgm:t>
        <a:bodyPr/>
        <a:lstStyle/>
        <a:p>
          <a:endParaRPr lang="en-US"/>
        </a:p>
      </dgm:t>
    </dgm:pt>
    <dgm:pt modelId="{FFD89809-9731-48E5-B5AB-4AE888214FFF}">
      <dgm:prSet/>
      <dgm:spPr/>
      <dgm:t>
        <a:bodyPr/>
        <a:lstStyle/>
        <a:p>
          <a:r>
            <a:rPr lang="en-US"/>
            <a:t>Public Safety Building (Fire and Police)</a:t>
          </a:r>
        </a:p>
      </dgm:t>
    </dgm:pt>
    <dgm:pt modelId="{2D108905-5DA8-47F2-8222-FDC766EE8B10}" type="parTrans" cxnId="{BFC2D230-63EF-4235-BE2C-46BC02D203E0}">
      <dgm:prSet/>
      <dgm:spPr/>
      <dgm:t>
        <a:bodyPr/>
        <a:lstStyle/>
        <a:p>
          <a:endParaRPr lang="en-US"/>
        </a:p>
      </dgm:t>
    </dgm:pt>
    <dgm:pt modelId="{6FCE4F16-0AF2-4683-8AF7-AF04CD44F6CC}" type="sibTrans" cxnId="{BFC2D230-63EF-4235-BE2C-46BC02D203E0}">
      <dgm:prSet/>
      <dgm:spPr/>
      <dgm:t>
        <a:bodyPr/>
        <a:lstStyle/>
        <a:p>
          <a:endParaRPr lang="en-US"/>
        </a:p>
      </dgm:t>
    </dgm:pt>
    <dgm:pt modelId="{C10EACAB-2C7C-4551-9A46-9E865F1F7DEC}">
      <dgm:prSet/>
      <dgm:spPr/>
      <dgm:t>
        <a:bodyPr/>
        <a:lstStyle/>
        <a:p>
          <a:r>
            <a:rPr lang="en-US"/>
            <a:t>Public Works / Recycling Facility</a:t>
          </a:r>
        </a:p>
      </dgm:t>
    </dgm:pt>
    <dgm:pt modelId="{EDCE090E-BF9F-4181-8BC5-96EEAA1E9D22}" type="parTrans" cxnId="{92F2D895-9B7F-4A78-A76C-35D079BF7F1F}">
      <dgm:prSet/>
      <dgm:spPr/>
      <dgm:t>
        <a:bodyPr/>
        <a:lstStyle/>
        <a:p>
          <a:endParaRPr lang="en-US"/>
        </a:p>
      </dgm:t>
    </dgm:pt>
    <dgm:pt modelId="{A0F6F213-6939-4018-A4C7-63CDBB514D79}" type="sibTrans" cxnId="{92F2D895-9B7F-4A78-A76C-35D079BF7F1F}">
      <dgm:prSet/>
      <dgm:spPr/>
      <dgm:t>
        <a:bodyPr/>
        <a:lstStyle/>
        <a:p>
          <a:endParaRPr lang="en-US"/>
        </a:p>
      </dgm:t>
    </dgm:pt>
    <dgm:pt modelId="{F8B79242-40EF-4BF3-A1AB-55CACA261209}">
      <dgm:prSet/>
      <dgm:spPr/>
      <dgm:t>
        <a:bodyPr/>
        <a:lstStyle/>
        <a:p>
          <a:pPr>
            <a:lnSpc>
              <a:spcPct val="100000"/>
            </a:lnSpc>
          </a:pPr>
          <a:r>
            <a:rPr lang="en-US"/>
            <a:t>Regularly update the Town’s Comprehensive Outdoor Recreation Plan</a:t>
          </a:r>
        </a:p>
      </dgm:t>
    </dgm:pt>
    <dgm:pt modelId="{9C21A462-6CBE-4FE8-AC28-E639D6CEBF11}" type="parTrans" cxnId="{528067CB-C2AA-4E42-BA6F-874108337BD0}">
      <dgm:prSet/>
      <dgm:spPr/>
      <dgm:t>
        <a:bodyPr/>
        <a:lstStyle/>
        <a:p>
          <a:endParaRPr lang="en-US"/>
        </a:p>
      </dgm:t>
    </dgm:pt>
    <dgm:pt modelId="{6A39C09B-C189-4A6A-8A0B-F920B2B57590}" type="sibTrans" cxnId="{528067CB-C2AA-4E42-BA6F-874108337BD0}">
      <dgm:prSet/>
      <dgm:spPr/>
      <dgm:t>
        <a:bodyPr/>
        <a:lstStyle/>
        <a:p>
          <a:endParaRPr lang="en-US"/>
        </a:p>
      </dgm:t>
    </dgm:pt>
    <dgm:pt modelId="{296DB6F7-74DA-4FF6-BFB2-07910B60181B}" type="pres">
      <dgm:prSet presAssocID="{5DE0452E-8577-4FEE-A4FC-CCE67317BDBF}" presName="root" presStyleCnt="0">
        <dgm:presLayoutVars>
          <dgm:dir/>
          <dgm:resizeHandles val="exact"/>
        </dgm:presLayoutVars>
      </dgm:prSet>
      <dgm:spPr/>
    </dgm:pt>
    <dgm:pt modelId="{2842E743-5548-40BE-AB0F-E8F9A41CB45A}" type="pres">
      <dgm:prSet presAssocID="{897EB479-9B63-40E7-8DFA-B8D64667C01E}" presName="compNode" presStyleCnt="0"/>
      <dgm:spPr/>
    </dgm:pt>
    <dgm:pt modelId="{B085C6FA-A860-408C-80F2-37A789591DA6}" type="pres">
      <dgm:prSet presAssocID="{897EB479-9B63-40E7-8DFA-B8D64667C01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mbulance"/>
        </a:ext>
      </dgm:extLst>
    </dgm:pt>
    <dgm:pt modelId="{722FE034-0A25-4A71-80F6-23B96D0433F7}" type="pres">
      <dgm:prSet presAssocID="{897EB479-9B63-40E7-8DFA-B8D64667C01E}" presName="iconSpace" presStyleCnt="0"/>
      <dgm:spPr/>
    </dgm:pt>
    <dgm:pt modelId="{4FFADA6D-E253-44AA-92F3-F763239AB756}" type="pres">
      <dgm:prSet presAssocID="{897EB479-9B63-40E7-8DFA-B8D64667C01E}" presName="parTx" presStyleLbl="revTx" presStyleIdx="0" presStyleCnt="4">
        <dgm:presLayoutVars>
          <dgm:chMax val="0"/>
          <dgm:chPref val="0"/>
        </dgm:presLayoutVars>
      </dgm:prSet>
      <dgm:spPr/>
    </dgm:pt>
    <dgm:pt modelId="{846BA7E1-157E-407B-B659-333294518E3F}" type="pres">
      <dgm:prSet presAssocID="{897EB479-9B63-40E7-8DFA-B8D64667C01E}" presName="txSpace" presStyleCnt="0"/>
      <dgm:spPr/>
    </dgm:pt>
    <dgm:pt modelId="{663283F9-94AE-4EC9-9A6D-C978D3ED19DB}" type="pres">
      <dgm:prSet presAssocID="{897EB479-9B63-40E7-8DFA-B8D64667C01E}" presName="desTx" presStyleLbl="revTx" presStyleIdx="1" presStyleCnt="4">
        <dgm:presLayoutVars/>
      </dgm:prSet>
      <dgm:spPr/>
    </dgm:pt>
    <dgm:pt modelId="{455B009F-CDE9-41C2-A832-31C44334C6D2}" type="pres">
      <dgm:prSet presAssocID="{35822D2D-B824-4647-A341-90AE79FA1497}" presName="sibTrans" presStyleCnt="0"/>
      <dgm:spPr/>
    </dgm:pt>
    <dgm:pt modelId="{10048710-D7D9-4F35-A3F3-6D12E20E840A}" type="pres">
      <dgm:prSet presAssocID="{51BF3B8C-7016-4727-87B6-5F2C27D3A63E}" presName="compNode" presStyleCnt="0"/>
      <dgm:spPr/>
    </dgm:pt>
    <dgm:pt modelId="{668947A5-9C91-4354-BB67-AE8AC4C310C7}" type="pres">
      <dgm:prSet presAssocID="{51BF3B8C-7016-4727-87B6-5F2C27D3A63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fighter"/>
        </a:ext>
      </dgm:extLst>
    </dgm:pt>
    <dgm:pt modelId="{3367CD3C-33B5-41DF-9318-6BA683D07472}" type="pres">
      <dgm:prSet presAssocID="{51BF3B8C-7016-4727-87B6-5F2C27D3A63E}" presName="iconSpace" presStyleCnt="0"/>
      <dgm:spPr/>
    </dgm:pt>
    <dgm:pt modelId="{499F82C2-9C25-42E4-A4C5-9B2F40FC015F}" type="pres">
      <dgm:prSet presAssocID="{51BF3B8C-7016-4727-87B6-5F2C27D3A63E}" presName="parTx" presStyleLbl="revTx" presStyleIdx="2" presStyleCnt="4">
        <dgm:presLayoutVars>
          <dgm:chMax val="0"/>
          <dgm:chPref val="0"/>
        </dgm:presLayoutVars>
      </dgm:prSet>
      <dgm:spPr/>
    </dgm:pt>
    <dgm:pt modelId="{D06B5918-F9EC-4E9D-8F22-FBE01672D82D}" type="pres">
      <dgm:prSet presAssocID="{51BF3B8C-7016-4727-87B6-5F2C27D3A63E}" presName="txSpace" presStyleCnt="0"/>
      <dgm:spPr/>
    </dgm:pt>
    <dgm:pt modelId="{572EB14E-2F17-4338-9643-2B223EA474FA}" type="pres">
      <dgm:prSet presAssocID="{51BF3B8C-7016-4727-87B6-5F2C27D3A63E}" presName="desTx" presStyleLbl="revTx" presStyleIdx="3" presStyleCnt="4">
        <dgm:presLayoutVars/>
      </dgm:prSet>
      <dgm:spPr/>
    </dgm:pt>
  </dgm:ptLst>
  <dgm:cxnLst>
    <dgm:cxn modelId="{FB59CE0B-8DD0-4531-952A-2FD572C25953}" type="presOf" srcId="{5DE0452E-8577-4FEE-A4FC-CCE67317BDBF}" destId="{296DB6F7-74DA-4FF6-BFB2-07910B60181B}" srcOrd="0" destOrd="0" presId="urn:microsoft.com/office/officeart/2018/2/layout/IconLabelDescriptionList"/>
    <dgm:cxn modelId="{788A6511-FE85-4B8D-8C3E-FC899C613885}" srcId="{5DE0452E-8577-4FEE-A4FC-CCE67317BDBF}" destId="{897EB479-9B63-40E7-8DFA-B8D64667C01E}" srcOrd="0" destOrd="0" parTransId="{DDF813C1-B56E-454C-91B0-21B043D1BCFD}" sibTransId="{35822D2D-B824-4647-A341-90AE79FA1497}"/>
    <dgm:cxn modelId="{E8ADFA17-18FF-45B5-A683-060EE38FF4BB}" type="presOf" srcId="{C10EACAB-2C7C-4551-9A46-9E865F1F7DEC}" destId="{572EB14E-2F17-4338-9643-2B223EA474FA}" srcOrd="0" destOrd="3" presId="urn:microsoft.com/office/officeart/2018/2/layout/IconLabelDescriptionList"/>
    <dgm:cxn modelId="{129D6E1F-B4BB-4394-81E7-F6D26B5F880E}" srcId="{897EB479-9B63-40E7-8DFA-B8D64667C01E}" destId="{55225AC9-03A2-42A4-B977-21CC1B1B6EE3}" srcOrd="2" destOrd="0" parTransId="{8D27DC78-DB60-4ECD-8B0C-8B913F556390}" sibTransId="{8712ADFA-72BD-49C0-BB13-D53A1C0E6C5B}"/>
    <dgm:cxn modelId="{BFC2D230-63EF-4235-BE2C-46BC02D203E0}" srcId="{9BBCA2AE-ECA8-40FD-A62D-77DC9177B897}" destId="{FFD89809-9731-48E5-B5AB-4AE888214FFF}" srcOrd="1" destOrd="0" parTransId="{2D108905-5DA8-47F2-8222-FDC766EE8B10}" sibTransId="{6FCE4F16-0AF2-4683-8AF7-AF04CD44F6CC}"/>
    <dgm:cxn modelId="{DC6DFF5B-8060-4EBD-9E53-D3337930EAE8}" type="presOf" srcId="{55225AC9-03A2-42A4-B977-21CC1B1B6EE3}" destId="{663283F9-94AE-4EC9-9A6D-C978D3ED19DB}" srcOrd="0" destOrd="2" presId="urn:microsoft.com/office/officeart/2018/2/layout/IconLabelDescriptionList"/>
    <dgm:cxn modelId="{71F4164E-0376-40EF-B0DF-BFFB112E68D0}" type="presOf" srcId="{17263BE5-1CEA-4196-A320-84BE68B3DB40}" destId="{572EB14E-2F17-4338-9643-2B223EA474FA}" srcOrd="0" destOrd="1" presId="urn:microsoft.com/office/officeart/2018/2/layout/IconLabelDescriptionList"/>
    <dgm:cxn modelId="{10B2AB53-9FFD-4921-81C2-1A1A9CD4A27E}" type="presOf" srcId="{5C59E2DB-ABC8-4D22-8E88-3A004F7335C6}" destId="{663283F9-94AE-4EC9-9A6D-C978D3ED19DB}" srcOrd="0" destOrd="1" presId="urn:microsoft.com/office/officeart/2018/2/layout/IconLabelDescriptionList"/>
    <dgm:cxn modelId="{41B5BB55-359E-4FCB-B255-F00418935B81}" type="presOf" srcId="{897EB479-9B63-40E7-8DFA-B8D64667C01E}" destId="{4FFADA6D-E253-44AA-92F3-F763239AB756}" srcOrd="0" destOrd="0" presId="urn:microsoft.com/office/officeart/2018/2/layout/IconLabelDescriptionList"/>
    <dgm:cxn modelId="{513F8D78-6B1A-41A7-8814-A8470520B580}" type="presOf" srcId="{FF5DE093-E3F6-493F-9625-6080C6A7200E}" destId="{663283F9-94AE-4EC9-9A6D-C978D3ED19DB}" srcOrd="0" destOrd="0" presId="urn:microsoft.com/office/officeart/2018/2/layout/IconLabelDescriptionList"/>
    <dgm:cxn modelId="{DC75A784-919B-4CF7-947E-75A2A406CECC}" type="presOf" srcId="{9BBCA2AE-ECA8-40FD-A62D-77DC9177B897}" destId="{572EB14E-2F17-4338-9643-2B223EA474FA}" srcOrd="0" destOrd="0" presId="urn:microsoft.com/office/officeart/2018/2/layout/IconLabelDescriptionList"/>
    <dgm:cxn modelId="{92F2D895-9B7F-4A78-A76C-35D079BF7F1F}" srcId="{9BBCA2AE-ECA8-40FD-A62D-77DC9177B897}" destId="{C10EACAB-2C7C-4551-9A46-9E865F1F7DEC}" srcOrd="2" destOrd="0" parTransId="{EDCE090E-BF9F-4181-8BC5-96EEAA1E9D22}" sibTransId="{A0F6F213-6939-4018-A4C7-63CDBB514D79}"/>
    <dgm:cxn modelId="{3159BC97-7A57-451F-B6E3-58B86B919AFF}" type="presOf" srcId="{F8B79242-40EF-4BF3-A1AB-55CACA261209}" destId="{572EB14E-2F17-4338-9643-2B223EA474FA}" srcOrd="0" destOrd="4" presId="urn:microsoft.com/office/officeart/2018/2/layout/IconLabelDescriptionList"/>
    <dgm:cxn modelId="{A7EB49A5-7D1A-4241-9039-3D6B941CFF95}" type="presOf" srcId="{51BF3B8C-7016-4727-87B6-5F2C27D3A63E}" destId="{499F82C2-9C25-42E4-A4C5-9B2F40FC015F}" srcOrd="0" destOrd="0" presId="urn:microsoft.com/office/officeart/2018/2/layout/IconLabelDescriptionList"/>
    <dgm:cxn modelId="{A3A8A3B1-AFD1-44B6-B96A-4C8B1EF55032}" srcId="{51BF3B8C-7016-4727-87B6-5F2C27D3A63E}" destId="{9BBCA2AE-ECA8-40FD-A62D-77DC9177B897}" srcOrd="0" destOrd="0" parTransId="{24A63B7F-A4BA-404D-89F5-9460BD278A22}" sibTransId="{6DD9BF7B-1834-419B-A32B-47CD0A8AE3EA}"/>
    <dgm:cxn modelId="{C212DCC0-3323-47B2-9F83-2E70C2189965}" type="presOf" srcId="{8DF25F15-0C79-4DAF-A530-DC20FCBBA38E}" destId="{663283F9-94AE-4EC9-9A6D-C978D3ED19DB}" srcOrd="0" destOrd="3" presId="urn:microsoft.com/office/officeart/2018/2/layout/IconLabelDescriptionList"/>
    <dgm:cxn modelId="{2EE47EC4-CD86-4C02-AD4F-0F22FBF25F26}" srcId="{9BBCA2AE-ECA8-40FD-A62D-77DC9177B897}" destId="{17263BE5-1CEA-4196-A320-84BE68B3DB40}" srcOrd="0" destOrd="0" parTransId="{826FBD79-4EA5-4E76-9C6A-E08B4F85B584}" sibTransId="{9A35C60F-62CD-4B54-89ED-56E9E7724FCB}"/>
    <dgm:cxn modelId="{528067CB-C2AA-4E42-BA6F-874108337BD0}" srcId="{51BF3B8C-7016-4727-87B6-5F2C27D3A63E}" destId="{F8B79242-40EF-4BF3-A1AB-55CACA261209}" srcOrd="1" destOrd="0" parTransId="{9C21A462-6CBE-4FE8-AC28-E639D6CEBF11}" sibTransId="{6A39C09B-C189-4A6A-8A0B-F920B2B57590}"/>
    <dgm:cxn modelId="{0A00A6DE-2AC6-404A-91A8-B3C2C1FA462C}" srcId="{5DE0452E-8577-4FEE-A4FC-CCE67317BDBF}" destId="{51BF3B8C-7016-4727-87B6-5F2C27D3A63E}" srcOrd="1" destOrd="0" parTransId="{CFFD35EC-8ADA-4021-BC7D-0C14B600FA15}" sibTransId="{55E01BA7-48FF-40E1-B63E-0E9F1DCBC78F}"/>
    <dgm:cxn modelId="{6C3255E2-9B5F-4FC6-AF9A-EAA8C161CD58}" srcId="{897EB479-9B63-40E7-8DFA-B8D64667C01E}" destId="{5C59E2DB-ABC8-4D22-8E88-3A004F7335C6}" srcOrd="1" destOrd="0" parTransId="{54BE59F0-89CA-4952-8144-69F516DF8D8E}" sibTransId="{3D343BEF-E5B8-4AB9-B285-6AC1CD10303F}"/>
    <dgm:cxn modelId="{7B19C4F0-7235-4174-B263-E8B038D45C6E}" srcId="{897EB479-9B63-40E7-8DFA-B8D64667C01E}" destId="{8DF25F15-0C79-4DAF-A530-DC20FCBBA38E}" srcOrd="3" destOrd="0" parTransId="{1312B87A-A69C-4A0C-AE7F-47A8A0444F67}" sibTransId="{BB314344-B149-4FC1-AF43-97C68A5AC760}"/>
    <dgm:cxn modelId="{DE29FFF5-BAB1-410E-B7E8-A63202B1CBBB}" srcId="{897EB479-9B63-40E7-8DFA-B8D64667C01E}" destId="{FF5DE093-E3F6-493F-9625-6080C6A7200E}" srcOrd="0" destOrd="0" parTransId="{8124DD74-952E-40DF-9E43-EF91F5690790}" sibTransId="{6AE2D8FA-6F4D-4F95-95A8-A64ECB8CA118}"/>
    <dgm:cxn modelId="{A2445DF9-64F7-42B5-990D-39A2EF519A7B}" type="presOf" srcId="{FFD89809-9731-48E5-B5AB-4AE888214FFF}" destId="{572EB14E-2F17-4338-9643-2B223EA474FA}" srcOrd="0" destOrd="2" presId="urn:microsoft.com/office/officeart/2018/2/layout/IconLabelDescriptionList"/>
    <dgm:cxn modelId="{FB86BF86-1936-4191-977B-47C771DB30A0}" type="presParOf" srcId="{296DB6F7-74DA-4FF6-BFB2-07910B60181B}" destId="{2842E743-5548-40BE-AB0F-E8F9A41CB45A}" srcOrd="0" destOrd="0" presId="urn:microsoft.com/office/officeart/2018/2/layout/IconLabelDescriptionList"/>
    <dgm:cxn modelId="{306FFEB0-DAC8-4178-9BAC-2CC18120745E}" type="presParOf" srcId="{2842E743-5548-40BE-AB0F-E8F9A41CB45A}" destId="{B085C6FA-A860-408C-80F2-37A789591DA6}" srcOrd="0" destOrd="0" presId="urn:microsoft.com/office/officeart/2018/2/layout/IconLabelDescriptionList"/>
    <dgm:cxn modelId="{F55556CD-D04E-4CA4-A91A-0B4A4D49A2E4}" type="presParOf" srcId="{2842E743-5548-40BE-AB0F-E8F9A41CB45A}" destId="{722FE034-0A25-4A71-80F6-23B96D0433F7}" srcOrd="1" destOrd="0" presId="urn:microsoft.com/office/officeart/2018/2/layout/IconLabelDescriptionList"/>
    <dgm:cxn modelId="{741A50F0-4EB1-45F8-B2A4-33E570EF2B07}" type="presParOf" srcId="{2842E743-5548-40BE-AB0F-E8F9A41CB45A}" destId="{4FFADA6D-E253-44AA-92F3-F763239AB756}" srcOrd="2" destOrd="0" presId="urn:microsoft.com/office/officeart/2018/2/layout/IconLabelDescriptionList"/>
    <dgm:cxn modelId="{575878B2-37EE-4FB4-BF9A-A35BC77BA710}" type="presParOf" srcId="{2842E743-5548-40BE-AB0F-E8F9A41CB45A}" destId="{846BA7E1-157E-407B-B659-333294518E3F}" srcOrd="3" destOrd="0" presId="urn:microsoft.com/office/officeart/2018/2/layout/IconLabelDescriptionList"/>
    <dgm:cxn modelId="{FC6FD051-2728-4B35-8D02-2C94E7F43D81}" type="presParOf" srcId="{2842E743-5548-40BE-AB0F-E8F9A41CB45A}" destId="{663283F9-94AE-4EC9-9A6D-C978D3ED19DB}" srcOrd="4" destOrd="0" presId="urn:microsoft.com/office/officeart/2018/2/layout/IconLabelDescriptionList"/>
    <dgm:cxn modelId="{BC1F4271-C060-43E2-9560-2AC02AFAB897}" type="presParOf" srcId="{296DB6F7-74DA-4FF6-BFB2-07910B60181B}" destId="{455B009F-CDE9-41C2-A832-31C44334C6D2}" srcOrd="1" destOrd="0" presId="urn:microsoft.com/office/officeart/2018/2/layout/IconLabelDescriptionList"/>
    <dgm:cxn modelId="{75CBB479-4FFF-4887-8218-CC58F6049437}" type="presParOf" srcId="{296DB6F7-74DA-4FF6-BFB2-07910B60181B}" destId="{10048710-D7D9-4F35-A3F3-6D12E20E840A}" srcOrd="2" destOrd="0" presId="urn:microsoft.com/office/officeart/2018/2/layout/IconLabelDescriptionList"/>
    <dgm:cxn modelId="{46F5DCD9-3410-4DBB-B0D2-AB876D863E52}" type="presParOf" srcId="{10048710-D7D9-4F35-A3F3-6D12E20E840A}" destId="{668947A5-9C91-4354-BB67-AE8AC4C310C7}" srcOrd="0" destOrd="0" presId="urn:microsoft.com/office/officeart/2018/2/layout/IconLabelDescriptionList"/>
    <dgm:cxn modelId="{24764DE2-1712-4F7F-BBE7-731BA08E7023}" type="presParOf" srcId="{10048710-D7D9-4F35-A3F3-6D12E20E840A}" destId="{3367CD3C-33B5-41DF-9318-6BA683D07472}" srcOrd="1" destOrd="0" presId="urn:microsoft.com/office/officeart/2018/2/layout/IconLabelDescriptionList"/>
    <dgm:cxn modelId="{5734AC96-9E5B-4E42-82AB-6CC57109B2B0}" type="presParOf" srcId="{10048710-D7D9-4F35-A3F3-6D12E20E840A}" destId="{499F82C2-9C25-42E4-A4C5-9B2F40FC015F}" srcOrd="2" destOrd="0" presId="urn:microsoft.com/office/officeart/2018/2/layout/IconLabelDescriptionList"/>
    <dgm:cxn modelId="{7E5B814D-86AE-4813-98FE-B0C097CED14E}" type="presParOf" srcId="{10048710-D7D9-4F35-A3F3-6D12E20E840A}" destId="{D06B5918-F9EC-4E9D-8F22-FBE01672D82D}" srcOrd="3" destOrd="0" presId="urn:microsoft.com/office/officeart/2018/2/layout/IconLabelDescriptionList"/>
    <dgm:cxn modelId="{38CBE184-E6C6-452E-BD48-D9264F639304}" type="presParOf" srcId="{10048710-D7D9-4F35-A3F3-6D12E20E840A}" destId="{572EB14E-2F17-4338-9643-2B223EA474FA}"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434F35-4132-4BCB-AE33-B2EED3FDE7D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6032F09-DE01-4E91-8AB0-9F3B0E308266}">
      <dgm:prSet custT="1"/>
      <dgm:spPr/>
      <dgm:t>
        <a:bodyPr/>
        <a:lstStyle/>
        <a:p>
          <a:pPr>
            <a:lnSpc>
              <a:spcPct val="100000"/>
            </a:lnSpc>
            <a:defRPr b="1"/>
          </a:pPr>
          <a:r>
            <a:rPr lang="en-US" sz="2400" dirty="0"/>
            <a:t>Agricultural, Cultural, and Natural Resources</a:t>
          </a:r>
        </a:p>
      </dgm:t>
    </dgm:pt>
    <dgm:pt modelId="{AFE90D9C-127F-4A6D-A9F1-630E2A049742}" type="parTrans" cxnId="{985D77C5-401D-4008-8E59-77791EFE242E}">
      <dgm:prSet/>
      <dgm:spPr/>
      <dgm:t>
        <a:bodyPr/>
        <a:lstStyle/>
        <a:p>
          <a:endParaRPr lang="en-US"/>
        </a:p>
      </dgm:t>
    </dgm:pt>
    <dgm:pt modelId="{1D56C122-EBFB-4F00-865D-28F17A49CAE0}" type="sibTrans" cxnId="{985D77C5-401D-4008-8E59-77791EFE242E}">
      <dgm:prSet/>
      <dgm:spPr/>
      <dgm:t>
        <a:bodyPr/>
        <a:lstStyle/>
        <a:p>
          <a:endParaRPr lang="en-US"/>
        </a:p>
      </dgm:t>
    </dgm:pt>
    <dgm:pt modelId="{04B3AE33-6455-4991-92C0-23C0F88FBE06}">
      <dgm:prSet/>
      <dgm:spPr/>
      <dgm:t>
        <a:bodyPr/>
        <a:lstStyle/>
        <a:p>
          <a:pPr>
            <a:lnSpc>
              <a:spcPct val="100000"/>
            </a:lnSpc>
          </a:pPr>
          <a:r>
            <a:rPr lang="en-US" dirty="0"/>
            <a:t>Continue to follow Jefferson County zoning for farmland preservation and future growth</a:t>
          </a:r>
        </a:p>
      </dgm:t>
    </dgm:pt>
    <dgm:pt modelId="{F187945C-0DEB-40D4-87CE-3958E2D44693}" type="parTrans" cxnId="{26D40348-BEEA-47B5-9992-E0B467FEC342}">
      <dgm:prSet/>
      <dgm:spPr/>
      <dgm:t>
        <a:bodyPr/>
        <a:lstStyle/>
        <a:p>
          <a:endParaRPr lang="en-US"/>
        </a:p>
      </dgm:t>
    </dgm:pt>
    <dgm:pt modelId="{D68BAE7D-40B3-402B-9642-A997E48F4691}" type="sibTrans" cxnId="{26D40348-BEEA-47B5-9992-E0B467FEC342}">
      <dgm:prSet/>
      <dgm:spPr/>
      <dgm:t>
        <a:bodyPr/>
        <a:lstStyle/>
        <a:p>
          <a:endParaRPr lang="en-US"/>
        </a:p>
      </dgm:t>
    </dgm:pt>
    <dgm:pt modelId="{901CE362-CF22-47C2-92DD-4DD105656BBB}">
      <dgm:prSet custT="1"/>
      <dgm:spPr/>
      <dgm:t>
        <a:bodyPr/>
        <a:lstStyle/>
        <a:p>
          <a:pPr>
            <a:lnSpc>
              <a:spcPct val="100000"/>
            </a:lnSpc>
            <a:defRPr b="1"/>
          </a:pPr>
          <a:r>
            <a:rPr lang="en-US" sz="2400" dirty="0"/>
            <a:t>Economic Development</a:t>
          </a:r>
        </a:p>
      </dgm:t>
    </dgm:pt>
    <dgm:pt modelId="{AC1E225B-0781-43AD-93FE-8A9E52DF05D5}" type="parTrans" cxnId="{128E0488-5A2E-4F2F-B931-4DD124D75603}">
      <dgm:prSet/>
      <dgm:spPr/>
      <dgm:t>
        <a:bodyPr/>
        <a:lstStyle/>
        <a:p>
          <a:endParaRPr lang="en-US"/>
        </a:p>
      </dgm:t>
    </dgm:pt>
    <dgm:pt modelId="{104B9DC7-2CAE-4999-9860-00E36992EFCC}" type="sibTrans" cxnId="{128E0488-5A2E-4F2F-B931-4DD124D75603}">
      <dgm:prSet/>
      <dgm:spPr/>
      <dgm:t>
        <a:bodyPr/>
        <a:lstStyle/>
        <a:p>
          <a:endParaRPr lang="en-US"/>
        </a:p>
      </dgm:t>
    </dgm:pt>
    <dgm:pt modelId="{01017CA7-B034-4C41-9994-A7F33CA611FA}">
      <dgm:prSet/>
      <dgm:spPr/>
      <dgm:t>
        <a:bodyPr/>
        <a:lstStyle/>
        <a:p>
          <a:pPr>
            <a:lnSpc>
              <a:spcPct val="100000"/>
            </a:lnSpc>
          </a:pPr>
          <a:r>
            <a:rPr lang="en-US" dirty="0"/>
            <a:t>Provide suitable areas for industrial park expansion</a:t>
          </a:r>
        </a:p>
      </dgm:t>
    </dgm:pt>
    <dgm:pt modelId="{01A037C6-D428-4265-BE78-668DEAD7264A}" type="parTrans" cxnId="{9C036C5B-5A10-494E-AC8D-4DBE27F2D83E}">
      <dgm:prSet/>
      <dgm:spPr/>
      <dgm:t>
        <a:bodyPr/>
        <a:lstStyle/>
        <a:p>
          <a:endParaRPr lang="en-US"/>
        </a:p>
      </dgm:t>
    </dgm:pt>
    <dgm:pt modelId="{0E1A9911-3ED8-43ED-ADAA-06096229F5B6}" type="sibTrans" cxnId="{9C036C5B-5A10-494E-AC8D-4DBE27F2D83E}">
      <dgm:prSet/>
      <dgm:spPr/>
      <dgm:t>
        <a:bodyPr/>
        <a:lstStyle/>
        <a:p>
          <a:endParaRPr lang="en-US"/>
        </a:p>
      </dgm:t>
    </dgm:pt>
    <dgm:pt modelId="{614B6091-9F2B-434E-9E15-EE8C3707BD1F}">
      <dgm:prSet/>
      <dgm:spPr/>
      <dgm:t>
        <a:bodyPr/>
        <a:lstStyle/>
        <a:p>
          <a:pPr>
            <a:lnSpc>
              <a:spcPct val="100000"/>
            </a:lnSpc>
          </a:pPr>
          <a:r>
            <a:rPr lang="en-US" dirty="0"/>
            <a:t>Identify areas for new small to medium commercial and retail businesses and create a plan to attract these businesses</a:t>
          </a:r>
        </a:p>
      </dgm:t>
    </dgm:pt>
    <dgm:pt modelId="{34A6F7F8-2CB8-4C9A-9E8F-82185D4BF24A}" type="parTrans" cxnId="{E4E8E06D-E0A4-419A-9B8F-90F410708E4E}">
      <dgm:prSet/>
      <dgm:spPr/>
      <dgm:t>
        <a:bodyPr/>
        <a:lstStyle/>
        <a:p>
          <a:endParaRPr lang="en-US"/>
        </a:p>
      </dgm:t>
    </dgm:pt>
    <dgm:pt modelId="{5AE7E343-72EB-40CD-99BB-0E16A32B3CC1}" type="sibTrans" cxnId="{E4E8E06D-E0A4-419A-9B8F-90F410708E4E}">
      <dgm:prSet/>
      <dgm:spPr/>
      <dgm:t>
        <a:bodyPr/>
        <a:lstStyle/>
        <a:p>
          <a:endParaRPr lang="en-US"/>
        </a:p>
      </dgm:t>
    </dgm:pt>
    <dgm:pt modelId="{AEADF364-C5D0-4344-95D4-8EF6356C9234}">
      <dgm:prSet/>
      <dgm:spPr/>
      <dgm:t>
        <a:bodyPr/>
        <a:lstStyle/>
        <a:p>
          <a:pPr>
            <a:lnSpc>
              <a:spcPct val="100000"/>
            </a:lnSpc>
          </a:pPr>
          <a:r>
            <a:rPr lang="en-US" dirty="0"/>
            <a:t>Work with business owners in the Industrial Park to follow deed restrictions for an attractive park for current and new businesses</a:t>
          </a:r>
        </a:p>
      </dgm:t>
    </dgm:pt>
    <dgm:pt modelId="{5A1AED39-7D89-475E-A628-B0CBC7C9FAB3}" type="parTrans" cxnId="{77BE56B3-90C7-47C1-A437-EF9DA4C53F0B}">
      <dgm:prSet/>
      <dgm:spPr/>
      <dgm:t>
        <a:bodyPr/>
        <a:lstStyle/>
        <a:p>
          <a:endParaRPr lang="en-US"/>
        </a:p>
      </dgm:t>
    </dgm:pt>
    <dgm:pt modelId="{6D216FC4-E4C7-4803-A161-C11F850E6890}" type="sibTrans" cxnId="{77BE56B3-90C7-47C1-A437-EF9DA4C53F0B}">
      <dgm:prSet/>
      <dgm:spPr/>
      <dgm:t>
        <a:bodyPr/>
        <a:lstStyle/>
        <a:p>
          <a:endParaRPr lang="en-US"/>
        </a:p>
      </dgm:t>
    </dgm:pt>
    <dgm:pt modelId="{500307B9-9980-4FE8-B694-5C86B5AA0298}">
      <dgm:prSet/>
      <dgm:spPr/>
      <dgm:t>
        <a:bodyPr/>
        <a:lstStyle/>
        <a:p>
          <a:pPr>
            <a:lnSpc>
              <a:spcPct val="100000"/>
            </a:lnSpc>
          </a:pPr>
          <a:r>
            <a:rPr lang="en-US"/>
            <a:t>Detailed plan to improve Marietta Avenue and redevelop the Rollex site</a:t>
          </a:r>
        </a:p>
      </dgm:t>
    </dgm:pt>
    <dgm:pt modelId="{ACDEA524-26A1-44B3-955B-C0664DF40320}" type="parTrans" cxnId="{08C13797-414A-4401-9D06-7F98E8A99265}">
      <dgm:prSet/>
      <dgm:spPr/>
      <dgm:t>
        <a:bodyPr/>
        <a:lstStyle/>
        <a:p>
          <a:endParaRPr lang="en-US"/>
        </a:p>
      </dgm:t>
    </dgm:pt>
    <dgm:pt modelId="{E201AE83-0684-40B0-8B86-9C7C4EC69963}" type="sibTrans" cxnId="{08C13797-414A-4401-9D06-7F98E8A99265}">
      <dgm:prSet/>
      <dgm:spPr/>
      <dgm:t>
        <a:bodyPr/>
        <a:lstStyle/>
        <a:p>
          <a:endParaRPr lang="en-US"/>
        </a:p>
      </dgm:t>
    </dgm:pt>
    <dgm:pt modelId="{ACDDC0E8-FA98-4776-878E-D962EF3D503A}">
      <dgm:prSet/>
      <dgm:spPr/>
      <dgm:t>
        <a:bodyPr/>
        <a:lstStyle/>
        <a:p>
          <a:pPr>
            <a:lnSpc>
              <a:spcPct val="100000"/>
            </a:lnSpc>
          </a:pPr>
          <a:r>
            <a:rPr lang="en-US" dirty="0"/>
            <a:t>Explore use of Tax Incremental Finance and Jefferson County </a:t>
          </a:r>
          <a:r>
            <a:rPr lang="en-US" dirty="0" err="1"/>
            <a:t>ThriveED</a:t>
          </a:r>
          <a:r>
            <a:rPr lang="en-US" dirty="0"/>
            <a:t> programs to support public and private improvements</a:t>
          </a:r>
        </a:p>
      </dgm:t>
    </dgm:pt>
    <dgm:pt modelId="{8C4688F6-CC5C-408B-8529-2E495E3E3398}" type="parTrans" cxnId="{0D2B0DA9-AD56-48C3-9CA4-83B53D0214FA}">
      <dgm:prSet/>
      <dgm:spPr/>
      <dgm:t>
        <a:bodyPr/>
        <a:lstStyle/>
        <a:p>
          <a:endParaRPr lang="en-US"/>
        </a:p>
      </dgm:t>
    </dgm:pt>
    <dgm:pt modelId="{567944AB-E9B6-498B-B134-FA4CD26F4218}" type="sibTrans" cxnId="{0D2B0DA9-AD56-48C3-9CA4-83B53D0214FA}">
      <dgm:prSet/>
      <dgm:spPr/>
      <dgm:t>
        <a:bodyPr/>
        <a:lstStyle/>
        <a:p>
          <a:endParaRPr lang="en-US"/>
        </a:p>
      </dgm:t>
    </dgm:pt>
    <dgm:pt modelId="{D2A349C4-660C-40C8-910C-BB00F319E62B}" type="pres">
      <dgm:prSet presAssocID="{0D434F35-4132-4BCB-AE33-B2EED3FDE7D2}" presName="root" presStyleCnt="0">
        <dgm:presLayoutVars>
          <dgm:dir/>
          <dgm:resizeHandles val="exact"/>
        </dgm:presLayoutVars>
      </dgm:prSet>
      <dgm:spPr/>
    </dgm:pt>
    <dgm:pt modelId="{DD049C6E-5055-4B81-ACA3-98CE1874CEB7}" type="pres">
      <dgm:prSet presAssocID="{D6032F09-DE01-4E91-8AB0-9F3B0E308266}" presName="compNode" presStyleCnt="0"/>
      <dgm:spPr/>
    </dgm:pt>
    <dgm:pt modelId="{45D76F05-CFC3-4482-B7D7-064AF3682A49}" type="pres">
      <dgm:prSet presAssocID="{D6032F09-DE01-4E91-8AB0-9F3B0E308266}" presName="iconRect" presStyleLbl="node1" presStyleIdx="0" presStyleCnt="2" custLinFactX="86526" custLinFactNeighborX="100000" custLinFactNeighborY="-887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rm scene"/>
        </a:ext>
      </dgm:extLst>
    </dgm:pt>
    <dgm:pt modelId="{50334A1D-B990-4040-97B9-AEC2D27D3004}" type="pres">
      <dgm:prSet presAssocID="{D6032F09-DE01-4E91-8AB0-9F3B0E308266}" presName="iconSpace" presStyleCnt="0"/>
      <dgm:spPr/>
    </dgm:pt>
    <dgm:pt modelId="{FF582CA1-C400-4592-AB00-538AF4FE6CF3}" type="pres">
      <dgm:prSet presAssocID="{D6032F09-DE01-4E91-8AB0-9F3B0E308266}" presName="parTx" presStyleLbl="revTx" presStyleIdx="0" presStyleCnt="4" custScaleX="72974" custLinFactY="-100000" custLinFactNeighborX="77121" custLinFactNeighborY="-157080">
        <dgm:presLayoutVars>
          <dgm:chMax val="0"/>
          <dgm:chPref val="0"/>
        </dgm:presLayoutVars>
      </dgm:prSet>
      <dgm:spPr/>
    </dgm:pt>
    <dgm:pt modelId="{FF23F5F4-DE4E-440B-A965-A19D473D6E8D}" type="pres">
      <dgm:prSet presAssocID="{D6032F09-DE01-4E91-8AB0-9F3B0E308266}" presName="txSpace" presStyleCnt="0"/>
      <dgm:spPr/>
    </dgm:pt>
    <dgm:pt modelId="{5B4A7843-9937-4BD9-A2C0-F0AAD31E6E3D}" type="pres">
      <dgm:prSet presAssocID="{D6032F09-DE01-4E91-8AB0-9F3B0E308266}" presName="desTx" presStyleLbl="revTx" presStyleIdx="1" presStyleCnt="4" custScaleX="70778" custScaleY="1140721" custLinFactY="-40777" custLinFactNeighborX="79634" custLinFactNeighborY="-100000">
        <dgm:presLayoutVars/>
      </dgm:prSet>
      <dgm:spPr/>
    </dgm:pt>
    <dgm:pt modelId="{8A2B5709-1E88-43AE-98CC-9320D616EBFE}" type="pres">
      <dgm:prSet presAssocID="{1D56C122-EBFB-4F00-865D-28F17A49CAE0}" presName="sibTrans" presStyleCnt="0"/>
      <dgm:spPr/>
    </dgm:pt>
    <dgm:pt modelId="{8F149EC1-D083-4CAA-B9BA-FC7D81794711}" type="pres">
      <dgm:prSet presAssocID="{901CE362-CF22-47C2-92DD-4DD105656BBB}" presName="compNode" presStyleCnt="0"/>
      <dgm:spPr/>
    </dgm:pt>
    <dgm:pt modelId="{D1ECB7C2-0F6C-4756-9379-EEAE71C5ABA8}" type="pres">
      <dgm:prSet presAssocID="{901CE362-CF22-47C2-92DD-4DD105656BBB}" presName="iconRect" presStyleLbl="node1" presStyleIdx="1" presStyleCnt="2" custLinFactNeighborX="65484" custLinFactNeighborY="-8810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y"/>
        </a:ext>
      </dgm:extLst>
    </dgm:pt>
    <dgm:pt modelId="{B293DA24-9D17-43FF-A8C8-43D459252DDE}" type="pres">
      <dgm:prSet presAssocID="{901CE362-CF22-47C2-92DD-4DD105656BBB}" presName="iconSpace" presStyleCnt="0"/>
      <dgm:spPr/>
    </dgm:pt>
    <dgm:pt modelId="{241109FC-72E1-44DD-82C3-D633D1B7E3A1}" type="pres">
      <dgm:prSet presAssocID="{901CE362-CF22-47C2-92DD-4DD105656BBB}" presName="parTx" presStyleLbl="revTx" presStyleIdx="2" presStyleCnt="4" custScaleX="93837" custScaleY="75215" custLinFactY="-100000" custLinFactNeighborX="23443" custLinFactNeighborY="-184766">
        <dgm:presLayoutVars>
          <dgm:chMax val="0"/>
          <dgm:chPref val="0"/>
        </dgm:presLayoutVars>
      </dgm:prSet>
      <dgm:spPr/>
    </dgm:pt>
    <dgm:pt modelId="{8208451A-3AE3-4CE3-8728-A5DC887DAED3}" type="pres">
      <dgm:prSet presAssocID="{901CE362-CF22-47C2-92DD-4DD105656BBB}" presName="txSpace" presStyleCnt="0"/>
      <dgm:spPr/>
    </dgm:pt>
    <dgm:pt modelId="{CB90E669-0BD4-43CC-AD02-3FD49BEC7A6F}" type="pres">
      <dgm:prSet presAssocID="{901CE362-CF22-47C2-92DD-4DD105656BBB}" presName="desTx" presStyleLbl="revTx" presStyleIdx="3" presStyleCnt="4" custScaleX="92001" custScaleY="876511" custLinFactY="-600000" custLinFactNeighborX="23117" custLinFactNeighborY="-629279">
        <dgm:presLayoutVars/>
      </dgm:prSet>
      <dgm:spPr/>
    </dgm:pt>
  </dgm:ptLst>
  <dgm:cxnLst>
    <dgm:cxn modelId="{9C036C5B-5A10-494E-AC8D-4DBE27F2D83E}" srcId="{901CE362-CF22-47C2-92DD-4DD105656BBB}" destId="{01017CA7-B034-4C41-9994-A7F33CA611FA}" srcOrd="0" destOrd="0" parTransId="{01A037C6-D428-4265-BE78-668DEAD7264A}" sibTransId="{0E1A9911-3ED8-43ED-ADAA-06096229F5B6}"/>
    <dgm:cxn modelId="{9E316E64-0A69-4AF7-A798-4FE65A4CEC8B}" type="presOf" srcId="{0D434F35-4132-4BCB-AE33-B2EED3FDE7D2}" destId="{D2A349C4-660C-40C8-910C-BB00F319E62B}" srcOrd="0" destOrd="0" presId="urn:microsoft.com/office/officeart/2018/2/layout/IconLabelDescriptionList"/>
    <dgm:cxn modelId="{26D40348-BEEA-47B5-9992-E0B467FEC342}" srcId="{D6032F09-DE01-4E91-8AB0-9F3B0E308266}" destId="{04B3AE33-6455-4991-92C0-23C0F88FBE06}" srcOrd="0" destOrd="0" parTransId="{F187945C-0DEB-40D4-87CE-3958E2D44693}" sibTransId="{D68BAE7D-40B3-402B-9642-A997E48F4691}"/>
    <dgm:cxn modelId="{971D114D-F1B0-4993-83DD-B8EBF68FDA2A}" type="presOf" srcId="{01017CA7-B034-4C41-9994-A7F33CA611FA}" destId="{CB90E669-0BD4-43CC-AD02-3FD49BEC7A6F}" srcOrd="0" destOrd="0" presId="urn:microsoft.com/office/officeart/2018/2/layout/IconLabelDescriptionList"/>
    <dgm:cxn modelId="{E4E8E06D-E0A4-419A-9B8F-90F410708E4E}" srcId="{901CE362-CF22-47C2-92DD-4DD105656BBB}" destId="{614B6091-9F2B-434E-9E15-EE8C3707BD1F}" srcOrd="1" destOrd="0" parTransId="{34A6F7F8-2CB8-4C9A-9E8F-82185D4BF24A}" sibTransId="{5AE7E343-72EB-40CD-99BB-0E16A32B3CC1}"/>
    <dgm:cxn modelId="{128E0488-5A2E-4F2F-B931-4DD124D75603}" srcId="{0D434F35-4132-4BCB-AE33-B2EED3FDE7D2}" destId="{901CE362-CF22-47C2-92DD-4DD105656BBB}" srcOrd="1" destOrd="0" parTransId="{AC1E225B-0781-43AD-93FE-8A9E52DF05D5}" sibTransId="{104B9DC7-2CAE-4999-9860-00E36992EFCC}"/>
    <dgm:cxn modelId="{08C13797-414A-4401-9D06-7F98E8A99265}" srcId="{901CE362-CF22-47C2-92DD-4DD105656BBB}" destId="{500307B9-9980-4FE8-B694-5C86B5AA0298}" srcOrd="3" destOrd="0" parTransId="{ACDEA524-26A1-44B3-955B-C0664DF40320}" sibTransId="{E201AE83-0684-40B0-8B86-9C7C4EC69963}"/>
    <dgm:cxn modelId="{2C842E99-3C50-456E-BDB6-97F8725BB047}" type="presOf" srcId="{901CE362-CF22-47C2-92DD-4DD105656BBB}" destId="{241109FC-72E1-44DD-82C3-D633D1B7E3A1}" srcOrd="0" destOrd="0" presId="urn:microsoft.com/office/officeart/2018/2/layout/IconLabelDescriptionList"/>
    <dgm:cxn modelId="{0D2B0DA9-AD56-48C3-9CA4-83B53D0214FA}" srcId="{901CE362-CF22-47C2-92DD-4DD105656BBB}" destId="{ACDDC0E8-FA98-4776-878E-D962EF3D503A}" srcOrd="4" destOrd="0" parTransId="{8C4688F6-CC5C-408B-8529-2E495E3E3398}" sibTransId="{567944AB-E9B6-498B-B134-FA4CD26F4218}"/>
    <dgm:cxn modelId="{AB8FE1AE-9F63-46DB-913B-71C938BFED4E}" type="presOf" srcId="{500307B9-9980-4FE8-B694-5C86B5AA0298}" destId="{CB90E669-0BD4-43CC-AD02-3FD49BEC7A6F}" srcOrd="0" destOrd="3" presId="urn:microsoft.com/office/officeart/2018/2/layout/IconLabelDescriptionList"/>
    <dgm:cxn modelId="{77BE56B3-90C7-47C1-A437-EF9DA4C53F0B}" srcId="{901CE362-CF22-47C2-92DD-4DD105656BBB}" destId="{AEADF364-C5D0-4344-95D4-8EF6356C9234}" srcOrd="2" destOrd="0" parTransId="{5A1AED39-7D89-475E-A628-B0CBC7C9FAB3}" sibTransId="{6D216FC4-E4C7-4803-A161-C11F850E6890}"/>
    <dgm:cxn modelId="{FAD1DFB3-D8CD-4AF3-8D79-BC23795FEA7F}" type="presOf" srcId="{ACDDC0E8-FA98-4776-878E-D962EF3D503A}" destId="{CB90E669-0BD4-43CC-AD02-3FD49BEC7A6F}" srcOrd="0" destOrd="4" presId="urn:microsoft.com/office/officeart/2018/2/layout/IconLabelDescriptionList"/>
    <dgm:cxn modelId="{7AC139BB-5671-4ADD-82BF-7A081ADD1672}" type="presOf" srcId="{04B3AE33-6455-4991-92C0-23C0F88FBE06}" destId="{5B4A7843-9937-4BD9-A2C0-F0AAD31E6E3D}" srcOrd="0" destOrd="0" presId="urn:microsoft.com/office/officeart/2018/2/layout/IconLabelDescriptionList"/>
    <dgm:cxn modelId="{985D77C5-401D-4008-8E59-77791EFE242E}" srcId="{0D434F35-4132-4BCB-AE33-B2EED3FDE7D2}" destId="{D6032F09-DE01-4E91-8AB0-9F3B0E308266}" srcOrd="0" destOrd="0" parTransId="{AFE90D9C-127F-4A6D-A9F1-630E2A049742}" sibTransId="{1D56C122-EBFB-4F00-865D-28F17A49CAE0}"/>
    <dgm:cxn modelId="{C23846CF-2FE4-4C60-9099-BE602858083D}" type="presOf" srcId="{AEADF364-C5D0-4344-95D4-8EF6356C9234}" destId="{CB90E669-0BD4-43CC-AD02-3FD49BEC7A6F}" srcOrd="0" destOrd="2" presId="urn:microsoft.com/office/officeart/2018/2/layout/IconLabelDescriptionList"/>
    <dgm:cxn modelId="{05B21BD5-EEFC-49A1-BA62-06FBE75AE5CD}" type="presOf" srcId="{614B6091-9F2B-434E-9E15-EE8C3707BD1F}" destId="{CB90E669-0BD4-43CC-AD02-3FD49BEC7A6F}" srcOrd="0" destOrd="1" presId="urn:microsoft.com/office/officeart/2018/2/layout/IconLabelDescriptionList"/>
    <dgm:cxn modelId="{AB2F3BF2-4134-4223-8D96-6ED3C2E8CD11}" type="presOf" srcId="{D6032F09-DE01-4E91-8AB0-9F3B0E308266}" destId="{FF582CA1-C400-4592-AB00-538AF4FE6CF3}" srcOrd="0" destOrd="0" presId="urn:microsoft.com/office/officeart/2018/2/layout/IconLabelDescriptionList"/>
    <dgm:cxn modelId="{063F5105-F417-4C40-ABD8-4DEF21FE0C69}" type="presParOf" srcId="{D2A349C4-660C-40C8-910C-BB00F319E62B}" destId="{DD049C6E-5055-4B81-ACA3-98CE1874CEB7}" srcOrd="0" destOrd="0" presId="urn:microsoft.com/office/officeart/2018/2/layout/IconLabelDescriptionList"/>
    <dgm:cxn modelId="{8EA6847C-41AA-41F8-9680-DB13E4B85C51}" type="presParOf" srcId="{DD049C6E-5055-4B81-ACA3-98CE1874CEB7}" destId="{45D76F05-CFC3-4482-B7D7-064AF3682A49}" srcOrd="0" destOrd="0" presId="urn:microsoft.com/office/officeart/2018/2/layout/IconLabelDescriptionList"/>
    <dgm:cxn modelId="{F4BDE3EB-FE6C-480D-9EED-AEA26C77BDD4}" type="presParOf" srcId="{DD049C6E-5055-4B81-ACA3-98CE1874CEB7}" destId="{50334A1D-B990-4040-97B9-AEC2D27D3004}" srcOrd="1" destOrd="0" presId="urn:microsoft.com/office/officeart/2018/2/layout/IconLabelDescriptionList"/>
    <dgm:cxn modelId="{6045A0C0-11FC-4C86-8873-C3036ABC27DE}" type="presParOf" srcId="{DD049C6E-5055-4B81-ACA3-98CE1874CEB7}" destId="{FF582CA1-C400-4592-AB00-538AF4FE6CF3}" srcOrd="2" destOrd="0" presId="urn:microsoft.com/office/officeart/2018/2/layout/IconLabelDescriptionList"/>
    <dgm:cxn modelId="{B612207F-4030-4D3B-938C-B09B0186C129}" type="presParOf" srcId="{DD049C6E-5055-4B81-ACA3-98CE1874CEB7}" destId="{FF23F5F4-DE4E-440B-A965-A19D473D6E8D}" srcOrd="3" destOrd="0" presId="urn:microsoft.com/office/officeart/2018/2/layout/IconLabelDescriptionList"/>
    <dgm:cxn modelId="{B0954428-0081-4B3E-B496-442CC0A2D446}" type="presParOf" srcId="{DD049C6E-5055-4B81-ACA3-98CE1874CEB7}" destId="{5B4A7843-9937-4BD9-A2C0-F0AAD31E6E3D}" srcOrd="4" destOrd="0" presId="urn:microsoft.com/office/officeart/2018/2/layout/IconLabelDescriptionList"/>
    <dgm:cxn modelId="{CDB47C5A-B063-421A-BE9C-DC9A0E70D9E4}" type="presParOf" srcId="{D2A349C4-660C-40C8-910C-BB00F319E62B}" destId="{8A2B5709-1E88-43AE-98CC-9320D616EBFE}" srcOrd="1" destOrd="0" presId="urn:microsoft.com/office/officeart/2018/2/layout/IconLabelDescriptionList"/>
    <dgm:cxn modelId="{EDCA6BE0-0535-4635-B120-57A144056050}" type="presParOf" srcId="{D2A349C4-660C-40C8-910C-BB00F319E62B}" destId="{8F149EC1-D083-4CAA-B9BA-FC7D81794711}" srcOrd="2" destOrd="0" presId="urn:microsoft.com/office/officeart/2018/2/layout/IconLabelDescriptionList"/>
    <dgm:cxn modelId="{0E9483C7-5BE6-45DD-9E59-D2421749D145}" type="presParOf" srcId="{8F149EC1-D083-4CAA-B9BA-FC7D81794711}" destId="{D1ECB7C2-0F6C-4756-9379-EEAE71C5ABA8}" srcOrd="0" destOrd="0" presId="urn:microsoft.com/office/officeart/2018/2/layout/IconLabelDescriptionList"/>
    <dgm:cxn modelId="{480AB405-A4C5-41A5-98EF-30E018EC7E61}" type="presParOf" srcId="{8F149EC1-D083-4CAA-B9BA-FC7D81794711}" destId="{B293DA24-9D17-43FF-A8C8-43D459252DDE}" srcOrd="1" destOrd="0" presId="urn:microsoft.com/office/officeart/2018/2/layout/IconLabelDescriptionList"/>
    <dgm:cxn modelId="{639B8EE7-060B-418A-A2C0-4772FB30CC3E}" type="presParOf" srcId="{8F149EC1-D083-4CAA-B9BA-FC7D81794711}" destId="{241109FC-72E1-44DD-82C3-D633D1B7E3A1}" srcOrd="2" destOrd="0" presId="urn:microsoft.com/office/officeart/2018/2/layout/IconLabelDescriptionList"/>
    <dgm:cxn modelId="{B4977B6E-C53A-46F9-92B4-DD42D93EEF16}" type="presParOf" srcId="{8F149EC1-D083-4CAA-B9BA-FC7D81794711}" destId="{8208451A-3AE3-4CE3-8728-A5DC887DAED3}" srcOrd="3" destOrd="0" presId="urn:microsoft.com/office/officeart/2018/2/layout/IconLabelDescriptionList"/>
    <dgm:cxn modelId="{80CE7186-F776-4A9E-A48B-545F997E8CF9}" type="presParOf" srcId="{8F149EC1-D083-4CAA-B9BA-FC7D81794711}" destId="{CB90E669-0BD4-43CC-AD02-3FD49BEC7A6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434F35-4132-4BCB-AE33-B2EED3FDE7D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6032F09-DE01-4E91-8AB0-9F3B0E308266}">
      <dgm:prSet/>
      <dgm:spPr/>
      <dgm:t>
        <a:bodyPr/>
        <a:lstStyle/>
        <a:p>
          <a:pPr>
            <a:lnSpc>
              <a:spcPct val="100000"/>
            </a:lnSpc>
            <a:defRPr b="1"/>
          </a:pPr>
          <a:r>
            <a:rPr lang="en-US" dirty="0"/>
            <a:t>Intergovernmental Cooperation</a:t>
          </a:r>
        </a:p>
      </dgm:t>
    </dgm:pt>
    <dgm:pt modelId="{AFE90D9C-127F-4A6D-A9F1-630E2A049742}" type="parTrans" cxnId="{985D77C5-401D-4008-8E59-77791EFE242E}">
      <dgm:prSet/>
      <dgm:spPr/>
      <dgm:t>
        <a:bodyPr/>
        <a:lstStyle/>
        <a:p>
          <a:endParaRPr lang="en-US"/>
        </a:p>
      </dgm:t>
    </dgm:pt>
    <dgm:pt modelId="{1D56C122-EBFB-4F00-865D-28F17A49CAE0}" type="sibTrans" cxnId="{985D77C5-401D-4008-8E59-77791EFE242E}">
      <dgm:prSet/>
      <dgm:spPr/>
      <dgm:t>
        <a:bodyPr/>
        <a:lstStyle/>
        <a:p>
          <a:endParaRPr lang="en-US"/>
        </a:p>
      </dgm:t>
    </dgm:pt>
    <dgm:pt modelId="{04B3AE33-6455-4991-92C0-23C0F88FBE06}">
      <dgm:prSet custT="1"/>
      <dgm:spPr/>
      <dgm:t>
        <a:bodyPr/>
        <a:lstStyle/>
        <a:p>
          <a:pPr>
            <a:lnSpc>
              <a:spcPct val="100000"/>
            </a:lnSpc>
          </a:pPr>
          <a:r>
            <a:rPr lang="en-US" sz="1700" dirty="0"/>
            <a:t>Considerations for any new Town facilities</a:t>
          </a:r>
        </a:p>
      </dgm:t>
    </dgm:pt>
    <dgm:pt modelId="{F187945C-0DEB-40D4-87CE-3958E2D44693}" type="parTrans" cxnId="{26D40348-BEEA-47B5-9992-E0B467FEC342}">
      <dgm:prSet/>
      <dgm:spPr/>
      <dgm:t>
        <a:bodyPr/>
        <a:lstStyle/>
        <a:p>
          <a:endParaRPr lang="en-US"/>
        </a:p>
      </dgm:t>
    </dgm:pt>
    <dgm:pt modelId="{D68BAE7D-40B3-402B-9642-A997E48F4691}" type="sibTrans" cxnId="{26D40348-BEEA-47B5-9992-E0B467FEC342}">
      <dgm:prSet/>
      <dgm:spPr/>
      <dgm:t>
        <a:bodyPr/>
        <a:lstStyle/>
        <a:p>
          <a:endParaRPr lang="en-US"/>
        </a:p>
      </dgm:t>
    </dgm:pt>
    <dgm:pt modelId="{E5440550-7080-490C-AB3A-C4141850A0BF}">
      <dgm:prSet custT="1"/>
      <dgm:spPr/>
      <dgm:t>
        <a:bodyPr/>
        <a:lstStyle/>
        <a:p>
          <a:r>
            <a:rPr lang="en-US" sz="1700" dirty="0"/>
            <a:t>Provide emergency shelter for </a:t>
          </a:r>
          <a:r>
            <a:rPr lang="en-US" sz="1700" dirty="0" err="1"/>
            <a:t>Ixonia</a:t>
          </a:r>
          <a:r>
            <a:rPr lang="en-US" sz="1700" dirty="0"/>
            <a:t> Elementary School in future Town facilities</a:t>
          </a:r>
        </a:p>
      </dgm:t>
    </dgm:pt>
    <dgm:pt modelId="{844B18AC-0EFC-4B8E-B714-2FF9275E959C}" type="parTrans" cxnId="{3C447F85-05CD-44BC-97B9-391ED3D21BE7}">
      <dgm:prSet/>
      <dgm:spPr/>
      <dgm:t>
        <a:bodyPr/>
        <a:lstStyle/>
        <a:p>
          <a:endParaRPr lang="en-US"/>
        </a:p>
      </dgm:t>
    </dgm:pt>
    <dgm:pt modelId="{F1B1255C-E3B8-4630-9076-0AC645FE4F4B}" type="sibTrans" cxnId="{3C447F85-05CD-44BC-97B9-391ED3D21BE7}">
      <dgm:prSet/>
      <dgm:spPr/>
      <dgm:t>
        <a:bodyPr/>
        <a:lstStyle/>
        <a:p>
          <a:endParaRPr lang="en-US"/>
        </a:p>
      </dgm:t>
    </dgm:pt>
    <dgm:pt modelId="{D3EC2577-EBAC-4962-87A8-0B18749F2DA8}">
      <dgm:prSet custT="1"/>
      <dgm:spPr/>
      <dgm:t>
        <a:bodyPr/>
        <a:lstStyle/>
        <a:p>
          <a:r>
            <a:rPr lang="en-US" sz="1700" dirty="0"/>
            <a:t>Opportunities to cooperate with other units of government to expand services or provide services more efficiently.</a:t>
          </a:r>
        </a:p>
      </dgm:t>
    </dgm:pt>
    <dgm:pt modelId="{93E00AAF-FC6B-4158-B8F7-CA283A7EAF79}" type="parTrans" cxnId="{2506A470-F96C-43B2-8819-4212000D5432}">
      <dgm:prSet/>
      <dgm:spPr/>
      <dgm:t>
        <a:bodyPr/>
        <a:lstStyle/>
        <a:p>
          <a:endParaRPr lang="en-US"/>
        </a:p>
      </dgm:t>
    </dgm:pt>
    <dgm:pt modelId="{B98819E3-F37B-4CC8-9697-BBBD37E3A762}" type="sibTrans" cxnId="{2506A470-F96C-43B2-8819-4212000D5432}">
      <dgm:prSet/>
      <dgm:spPr/>
      <dgm:t>
        <a:bodyPr/>
        <a:lstStyle/>
        <a:p>
          <a:endParaRPr lang="en-US"/>
        </a:p>
      </dgm:t>
    </dgm:pt>
    <dgm:pt modelId="{D35E27AA-AE31-4F58-8C02-42BDB138A086}">
      <dgm:prSet custT="1"/>
      <dgm:spPr/>
      <dgm:t>
        <a:bodyPr/>
        <a:lstStyle/>
        <a:p>
          <a:pPr>
            <a:lnSpc>
              <a:spcPct val="100000"/>
            </a:lnSpc>
          </a:pPr>
          <a:r>
            <a:rPr lang="en-US" sz="1700" dirty="0"/>
            <a:t>Continue to explore opportunities to work with Jefferson Co. or other municipalities for law enforcement service</a:t>
          </a:r>
        </a:p>
      </dgm:t>
    </dgm:pt>
    <dgm:pt modelId="{A6D6160F-6C12-4729-86E9-C78AC2864FB3}" type="parTrans" cxnId="{9A0BD14F-C1D9-474D-AF4B-CAD286FDEEAE}">
      <dgm:prSet/>
      <dgm:spPr/>
      <dgm:t>
        <a:bodyPr/>
        <a:lstStyle/>
        <a:p>
          <a:endParaRPr lang="en-US"/>
        </a:p>
      </dgm:t>
    </dgm:pt>
    <dgm:pt modelId="{2AAA79C8-31F8-490A-BEA7-ADACF4D02E62}" type="sibTrans" cxnId="{9A0BD14F-C1D9-474D-AF4B-CAD286FDEEAE}">
      <dgm:prSet/>
      <dgm:spPr/>
      <dgm:t>
        <a:bodyPr/>
        <a:lstStyle/>
        <a:p>
          <a:endParaRPr lang="en-US"/>
        </a:p>
      </dgm:t>
    </dgm:pt>
    <dgm:pt modelId="{4C8C0B17-31AE-4BDE-B000-94F7E802302C}">
      <dgm:prSet custT="1"/>
      <dgm:spPr/>
      <dgm:t>
        <a:bodyPr/>
        <a:lstStyle/>
        <a:p>
          <a:pPr>
            <a:lnSpc>
              <a:spcPct val="100000"/>
            </a:lnSpc>
          </a:pPr>
          <a:r>
            <a:rPr lang="en-US" sz="1700" dirty="0"/>
            <a:t>Community Liaison position (or Town Administrator) to communicate with other units of government and identify opportunities for cooperation</a:t>
          </a:r>
        </a:p>
      </dgm:t>
    </dgm:pt>
    <dgm:pt modelId="{9751DD34-4D43-49EE-9934-4CE72BE23D44}" type="parTrans" cxnId="{C13D46A5-FF10-4D9A-A218-6932D24D4B2D}">
      <dgm:prSet/>
      <dgm:spPr/>
      <dgm:t>
        <a:bodyPr/>
        <a:lstStyle/>
        <a:p>
          <a:endParaRPr lang="en-US"/>
        </a:p>
      </dgm:t>
    </dgm:pt>
    <dgm:pt modelId="{8D45A03D-0AD0-4062-8EFC-BE1E5352B5A4}" type="sibTrans" cxnId="{C13D46A5-FF10-4D9A-A218-6932D24D4B2D}">
      <dgm:prSet/>
      <dgm:spPr/>
      <dgm:t>
        <a:bodyPr/>
        <a:lstStyle/>
        <a:p>
          <a:endParaRPr lang="en-US"/>
        </a:p>
      </dgm:t>
    </dgm:pt>
    <dgm:pt modelId="{D2A349C4-660C-40C8-910C-BB00F319E62B}" type="pres">
      <dgm:prSet presAssocID="{0D434F35-4132-4BCB-AE33-B2EED3FDE7D2}" presName="root" presStyleCnt="0">
        <dgm:presLayoutVars>
          <dgm:dir/>
          <dgm:resizeHandles val="exact"/>
        </dgm:presLayoutVars>
      </dgm:prSet>
      <dgm:spPr/>
    </dgm:pt>
    <dgm:pt modelId="{DD049C6E-5055-4B81-ACA3-98CE1874CEB7}" type="pres">
      <dgm:prSet presAssocID="{D6032F09-DE01-4E91-8AB0-9F3B0E308266}" presName="compNode" presStyleCnt="0"/>
      <dgm:spPr/>
    </dgm:pt>
    <dgm:pt modelId="{45D76F05-CFC3-4482-B7D7-064AF3682A49}" type="pres">
      <dgm:prSet presAssocID="{D6032F09-DE01-4E91-8AB0-9F3B0E308266}" presName="iconRect" presStyleLbl="node1" presStyleIdx="0" presStyleCnt="1" custLinFactX="-94434" custLinFactNeighborX="-100000" custLinFactNeighborY="-234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hoolhouse with solid fill"/>
        </a:ext>
      </dgm:extLst>
    </dgm:pt>
    <dgm:pt modelId="{50334A1D-B990-4040-97B9-AEC2D27D3004}" type="pres">
      <dgm:prSet presAssocID="{D6032F09-DE01-4E91-8AB0-9F3B0E308266}" presName="iconSpace" presStyleCnt="0"/>
      <dgm:spPr/>
    </dgm:pt>
    <dgm:pt modelId="{FF582CA1-C400-4592-AB00-538AF4FE6CF3}" type="pres">
      <dgm:prSet presAssocID="{D6032F09-DE01-4E91-8AB0-9F3B0E308266}" presName="parTx" presStyleLbl="revTx" presStyleIdx="0" presStyleCnt="2" custLinFactY="-134836" custLinFactNeighborX="-19346" custLinFactNeighborY="-200000">
        <dgm:presLayoutVars>
          <dgm:chMax val="0"/>
          <dgm:chPref val="0"/>
        </dgm:presLayoutVars>
      </dgm:prSet>
      <dgm:spPr/>
    </dgm:pt>
    <dgm:pt modelId="{FF23F5F4-DE4E-440B-A965-A19D473D6E8D}" type="pres">
      <dgm:prSet presAssocID="{D6032F09-DE01-4E91-8AB0-9F3B0E308266}" presName="txSpace" presStyleCnt="0"/>
      <dgm:spPr/>
    </dgm:pt>
    <dgm:pt modelId="{5B4A7843-9937-4BD9-A2C0-F0AAD31E6E3D}" type="pres">
      <dgm:prSet presAssocID="{D6032F09-DE01-4E91-8AB0-9F3B0E308266}" presName="desTx" presStyleLbl="revTx" presStyleIdx="1" presStyleCnt="2" custScaleX="137925" custLinFactY="-66882537" custLinFactNeighborY="-66900000">
        <dgm:presLayoutVars/>
      </dgm:prSet>
      <dgm:spPr/>
    </dgm:pt>
  </dgm:ptLst>
  <dgm:cxnLst>
    <dgm:cxn modelId="{83A5C719-D797-41A1-A2DB-09AE36595C87}" type="presOf" srcId="{E5440550-7080-490C-AB3A-C4141850A0BF}" destId="{5B4A7843-9937-4BD9-A2C0-F0AAD31E6E3D}" srcOrd="0" destOrd="1" presId="urn:microsoft.com/office/officeart/2018/2/layout/IconLabelDescriptionList"/>
    <dgm:cxn modelId="{5B08782A-4AA7-483F-B52C-2A3EC5748F53}" type="presOf" srcId="{4C8C0B17-31AE-4BDE-B000-94F7E802302C}" destId="{5B4A7843-9937-4BD9-A2C0-F0AAD31E6E3D}" srcOrd="0" destOrd="4" presId="urn:microsoft.com/office/officeart/2018/2/layout/IconLabelDescriptionList"/>
    <dgm:cxn modelId="{9E316E64-0A69-4AF7-A798-4FE65A4CEC8B}" type="presOf" srcId="{0D434F35-4132-4BCB-AE33-B2EED3FDE7D2}" destId="{D2A349C4-660C-40C8-910C-BB00F319E62B}" srcOrd="0" destOrd="0" presId="urn:microsoft.com/office/officeart/2018/2/layout/IconLabelDescriptionList"/>
    <dgm:cxn modelId="{26D40348-BEEA-47B5-9992-E0B467FEC342}" srcId="{D6032F09-DE01-4E91-8AB0-9F3B0E308266}" destId="{04B3AE33-6455-4991-92C0-23C0F88FBE06}" srcOrd="0" destOrd="0" parTransId="{F187945C-0DEB-40D4-87CE-3958E2D44693}" sibTransId="{D68BAE7D-40B3-402B-9642-A997E48F4691}"/>
    <dgm:cxn modelId="{9A0BD14F-C1D9-474D-AF4B-CAD286FDEEAE}" srcId="{D6032F09-DE01-4E91-8AB0-9F3B0E308266}" destId="{D35E27AA-AE31-4F58-8C02-42BDB138A086}" srcOrd="1" destOrd="0" parTransId="{A6D6160F-6C12-4729-86E9-C78AC2864FB3}" sibTransId="{2AAA79C8-31F8-490A-BEA7-ADACF4D02E62}"/>
    <dgm:cxn modelId="{2506A470-F96C-43B2-8819-4212000D5432}" srcId="{04B3AE33-6455-4991-92C0-23C0F88FBE06}" destId="{D3EC2577-EBAC-4962-87A8-0B18749F2DA8}" srcOrd="1" destOrd="0" parTransId="{93E00AAF-FC6B-4158-B8F7-CA283A7EAF79}" sibTransId="{B98819E3-F37B-4CC8-9697-BBBD37E3A762}"/>
    <dgm:cxn modelId="{3C447F85-05CD-44BC-97B9-391ED3D21BE7}" srcId="{04B3AE33-6455-4991-92C0-23C0F88FBE06}" destId="{E5440550-7080-490C-AB3A-C4141850A0BF}" srcOrd="0" destOrd="0" parTransId="{844B18AC-0EFC-4B8E-B714-2FF9275E959C}" sibTransId="{F1B1255C-E3B8-4630-9076-0AC645FE4F4B}"/>
    <dgm:cxn modelId="{C13D46A5-FF10-4D9A-A218-6932D24D4B2D}" srcId="{D6032F09-DE01-4E91-8AB0-9F3B0E308266}" destId="{4C8C0B17-31AE-4BDE-B000-94F7E802302C}" srcOrd="2" destOrd="0" parTransId="{9751DD34-4D43-49EE-9934-4CE72BE23D44}" sibTransId="{8D45A03D-0AD0-4062-8EFC-BE1E5352B5A4}"/>
    <dgm:cxn modelId="{7AC139BB-5671-4ADD-82BF-7A081ADD1672}" type="presOf" srcId="{04B3AE33-6455-4991-92C0-23C0F88FBE06}" destId="{5B4A7843-9937-4BD9-A2C0-F0AAD31E6E3D}" srcOrd="0" destOrd="0" presId="urn:microsoft.com/office/officeart/2018/2/layout/IconLabelDescriptionList"/>
    <dgm:cxn modelId="{985D77C5-401D-4008-8E59-77791EFE242E}" srcId="{0D434F35-4132-4BCB-AE33-B2EED3FDE7D2}" destId="{D6032F09-DE01-4E91-8AB0-9F3B0E308266}" srcOrd="0" destOrd="0" parTransId="{AFE90D9C-127F-4A6D-A9F1-630E2A049742}" sibTransId="{1D56C122-EBFB-4F00-865D-28F17A49CAE0}"/>
    <dgm:cxn modelId="{4D1DCCD3-5209-4E21-8929-9C1C2FFA8B50}" type="presOf" srcId="{D3EC2577-EBAC-4962-87A8-0B18749F2DA8}" destId="{5B4A7843-9937-4BD9-A2C0-F0AAD31E6E3D}" srcOrd="0" destOrd="2" presId="urn:microsoft.com/office/officeart/2018/2/layout/IconLabelDescriptionList"/>
    <dgm:cxn modelId="{AB2F3BF2-4134-4223-8D96-6ED3C2E8CD11}" type="presOf" srcId="{D6032F09-DE01-4E91-8AB0-9F3B0E308266}" destId="{FF582CA1-C400-4592-AB00-538AF4FE6CF3}" srcOrd="0" destOrd="0" presId="urn:microsoft.com/office/officeart/2018/2/layout/IconLabelDescriptionList"/>
    <dgm:cxn modelId="{25CE1AFB-8829-4D63-8475-B4743D1D51D1}" type="presOf" srcId="{D35E27AA-AE31-4F58-8C02-42BDB138A086}" destId="{5B4A7843-9937-4BD9-A2C0-F0AAD31E6E3D}" srcOrd="0" destOrd="3" presId="urn:microsoft.com/office/officeart/2018/2/layout/IconLabelDescriptionList"/>
    <dgm:cxn modelId="{063F5105-F417-4C40-ABD8-4DEF21FE0C69}" type="presParOf" srcId="{D2A349C4-660C-40C8-910C-BB00F319E62B}" destId="{DD049C6E-5055-4B81-ACA3-98CE1874CEB7}" srcOrd="0" destOrd="0" presId="urn:microsoft.com/office/officeart/2018/2/layout/IconLabelDescriptionList"/>
    <dgm:cxn modelId="{8EA6847C-41AA-41F8-9680-DB13E4B85C51}" type="presParOf" srcId="{DD049C6E-5055-4B81-ACA3-98CE1874CEB7}" destId="{45D76F05-CFC3-4482-B7D7-064AF3682A49}" srcOrd="0" destOrd="0" presId="urn:microsoft.com/office/officeart/2018/2/layout/IconLabelDescriptionList"/>
    <dgm:cxn modelId="{F4BDE3EB-FE6C-480D-9EED-AEA26C77BDD4}" type="presParOf" srcId="{DD049C6E-5055-4B81-ACA3-98CE1874CEB7}" destId="{50334A1D-B990-4040-97B9-AEC2D27D3004}" srcOrd="1" destOrd="0" presId="urn:microsoft.com/office/officeart/2018/2/layout/IconLabelDescriptionList"/>
    <dgm:cxn modelId="{6045A0C0-11FC-4C86-8873-C3036ABC27DE}" type="presParOf" srcId="{DD049C6E-5055-4B81-ACA3-98CE1874CEB7}" destId="{FF582CA1-C400-4592-AB00-538AF4FE6CF3}" srcOrd="2" destOrd="0" presId="urn:microsoft.com/office/officeart/2018/2/layout/IconLabelDescriptionList"/>
    <dgm:cxn modelId="{B612207F-4030-4D3B-938C-B09B0186C129}" type="presParOf" srcId="{DD049C6E-5055-4B81-ACA3-98CE1874CEB7}" destId="{FF23F5F4-DE4E-440B-A965-A19D473D6E8D}" srcOrd="3" destOrd="0" presId="urn:microsoft.com/office/officeart/2018/2/layout/IconLabelDescriptionList"/>
    <dgm:cxn modelId="{B0954428-0081-4B3E-B496-442CC0A2D446}" type="presParOf" srcId="{DD049C6E-5055-4B81-ACA3-98CE1874CEB7}" destId="{5B4A7843-9937-4BD9-A2C0-F0AAD31E6E3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896CE-3CEC-4CC8-AB28-088E033CA263}">
      <dsp:nvSpPr>
        <dsp:cNvPr id="0" name=""/>
        <dsp:cNvSpPr/>
      </dsp:nvSpPr>
      <dsp:spPr>
        <a:xfrm>
          <a:off x="2084738" y="564164"/>
          <a:ext cx="5069270" cy="5069270"/>
        </a:xfrm>
        <a:prstGeom prst="blockArc">
          <a:avLst>
            <a:gd name="adj1" fmla="val 13500000"/>
            <a:gd name="adj2" fmla="val 162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50FFA4-AA57-4939-A7A4-6E906A595681}">
      <dsp:nvSpPr>
        <dsp:cNvPr id="0" name=""/>
        <dsp:cNvSpPr/>
      </dsp:nvSpPr>
      <dsp:spPr>
        <a:xfrm>
          <a:off x="2084738" y="564164"/>
          <a:ext cx="5069270" cy="5069270"/>
        </a:xfrm>
        <a:prstGeom prst="blockArc">
          <a:avLst>
            <a:gd name="adj1" fmla="val 10800000"/>
            <a:gd name="adj2" fmla="val 135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63236-9D25-4EA1-942F-7A4A2FAD267C}">
      <dsp:nvSpPr>
        <dsp:cNvPr id="0" name=""/>
        <dsp:cNvSpPr/>
      </dsp:nvSpPr>
      <dsp:spPr>
        <a:xfrm>
          <a:off x="2084738" y="564164"/>
          <a:ext cx="5069270" cy="5069270"/>
        </a:xfrm>
        <a:prstGeom prst="blockArc">
          <a:avLst>
            <a:gd name="adj1" fmla="val 8100000"/>
            <a:gd name="adj2" fmla="val 108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2FC73F-C617-410D-8278-B94536A649D0}">
      <dsp:nvSpPr>
        <dsp:cNvPr id="0" name=""/>
        <dsp:cNvSpPr/>
      </dsp:nvSpPr>
      <dsp:spPr>
        <a:xfrm>
          <a:off x="2085584" y="565011"/>
          <a:ext cx="5069270" cy="5069270"/>
        </a:xfrm>
        <a:prstGeom prst="blockArc">
          <a:avLst>
            <a:gd name="adj1" fmla="val 5489631"/>
            <a:gd name="adj2" fmla="val 8101652"/>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B4942F-3C42-4CD4-AF5B-A01B5FF12F24}">
      <dsp:nvSpPr>
        <dsp:cNvPr id="0" name=""/>
        <dsp:cNvSpPr/>
      </dsp:nvSpPr>
      <dsp:spPr>
        <a:xfrm>
          <a:off x="2152231" y="567642"/>
          <a:ext cx="5069270" cy="5069270"/>
        </a:xfrm>
        <a:prstGeom prst="blockArc">
          <a:avLst>
            <a:gd name="adj1" fmla="val 2762470"/>
            <a:gd name="adj2" fmla="val 5581678"/>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97287-3888-4916-BD38-E5522B44E182}">
      <dsp:nvSpPr>
        <dsp:cNvPr id="0" name=""/>
        <dsp:cNvSpPr/>
      </dsp:nvSpPr>
      <dsp:spPr>
        <a:xfrm>
          <a:off x="2085724" y="634245"/>
          <a:ext cx="5069270" cy="5069270"/>
        </a:xfrm>
        <a:prstGeom prst="blockArc">
          <a:avLst>
            <a:gd name="adj1" fmla="val 21503276"/>
            <a:gd name="adj2" fmla="val 2632572"/>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362755-3129-4C49-8F99-82BE9DB34223}">
      <dsp:nvSpPr>
        <dsp:cNvPr id="0" name=""/>
        <dsp:cNvSpPr/>
      </dsp:nvSpPr>
      <dsp:spPr>
        <a:xfrm>
          <a:off x="2084738" y="564164"/>
          <a:ext cx="5069270" cy="5069270"/>
        </a:xfrm>
        <a:prstGeom prst="blockArc">
          <a:avLst>
            <a:gd name="adj1" fmla="val 18900000"/>
            <a:gd name="adj2" fmla="val 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3ECEBC-0D40-4B0C-8CB6-0D6251C8C043}">
      <dsp:nvSpPr>
        <dsp:cNvPr id="0" name=""/>
        <dsp:cNvSpPr/>
      </dsp:nvSpPr>
      <dsp:spPr>
        <a:xfrm>
          <a:off x="2084738" y="564164"/>
          <a:ext cx="5069270" cy="5069270"/>
        </a:xfrm>
        <a:prstGeom prst="blockArc">
          <a:avLst>
            <a:gd name="adj1" fmla="val 16200000"/>
            <a:gd name="adj2" fmla="val 18900000"/>
            <a:gd name="adj3"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6924B3-6CE0-4A4D-986E-731A5FACC2F6}">
      <dsp:nvSpPr>
        <dsp:cNvPr id="0" name=""/>
        <dsp:cNvSpPr/>
      </dsp:nvSpPr>
      <dsp:spPr>
        <a:xfrm>
          <a:off x="3612197" y="2091623"/>
          <a:ext cx="2014352" cy="2014352"/>
        </a:xfrm>
        <a:prstGeom prst="ellipse">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Issues and Opportunities</a:t>
          </a:r>
        </a:p>
      </dsp:txBody>
      <dsp:txXfrm>
        <a:off x="3907192" y="2386618"/>
        <a:ext cx="1424362" cy="1424362"/>
      </dsp:txXfrm>
    </dsp:sp>
    <dsp:sp modelId="{7F44A78E-C39F-4169-8AA8-E4D1507D771B}">
      <dsp:nvSpPr>
        <dsp:cNvPr id="0" name=""/>
        <dsp:cNvSpPr/>
      </dsp:nvSpPr>
      <dsp:spPr>
        <a:xfrm>
          <a:off x="3724108" y="-287598"/>
          <a:ext cx="1790529" cy="1790529"/>
        </a:xfrm>
        <a:prstGeom prst="ellips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Agricultural, Natural, and Cultural Resources</a:t>
          </a:r>
          <a:endParaRPr lang="en-US" sz="1400" b="0" kern="1200" dirty="0"/>
        </a:p>
      </dsp:txBody>
      <dsp:txXfrm>
        <a:off x="3986325" y="-25381"/>
        <a:ext cx="1266095" cy="1266095"/>
      </dsp:txXfrm>
    </dsp:sp>
    <dsp:sp modelId="{AA175E43-ABF9-4AB6-90DA-B32D4FCF0931}">
      <dsp:nvSpPr>
        <dsp:cNvPr id="0" name=""/>
        <dsp:cNvSpPr/>
      </dsp:nvSpPr>
      <dsp:spPr>
        <a:xfrm>
          <a:off x="5485606" y="442037"/>
          <a:ext cx="1790529" cy="1790529"/>
        </a:xfrm>
        <a:prstGeom prst="ellipse">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Transportation</a:t>
          </a:r>
        </a:p>
      </dsp:txBody>
      <dsp:txXfrm>
        <a:off x="5747823" y="704254"/>
        <a:ext cx="1266095" cy="1266095"/>
      </dsp:txXfrm>
    </dsp:sp>
    <dsp:sp modelId="{937E7BBC-0786-4813-AC03-C9B580FE1B38}">
      <dsp:nvSpPr>
        <dsp:cNvPr id="0" name=""/>
        <dsp:cNvSpPr/>
      </dsp:nvSpPr>
      <dsp:spPr>
        <a:xfrm>
          <a:off x="6215242" y="2203535"/>
          <a:ext cx="1790529" cy="1790529"/>
        </a:xfrm>
        <a:prstGeom prst="ellipse">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Utilities and Community Facilities</a:t>
          </a:r>
        </a:p>
      </dsp:txBody>
      <dsp:txXfrm>
        <a:off x="6477459" y="2465752"/>
        <a:ext cx="1266095" cy="1266095"/>
      </dsp:txXfrm>
    </dsp:sp>
    <dsp:sp modelId="{81FA84C7-E582-4864-BA8A-308920A944D7}">
      <dsp:nvSpPr>
        <dsp:cNvPr id="0" name=""/>
        <dsp:cNvSpPr/>
      </dsp:nvSpPr>
      <dsp:spPr>
        <a:xfrm>
          <a:off x="5520800" y="4000227"/>
          <a:ext cx="1790529" cy="1790529"/>
        </a:xfrm>
        <a:prstGeom prst="ellipse">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a:t>Housing</a:t>
          </a:r>
          <a:endParaRPr lang="en-US" sz="1400" kern="1200"/>
        </a:p>
      </dsp:txBody>
      <dsp:txXfrm>
        <a:off x="5783017" y="4262444"/>
        <a:ext cx="1266095" cy="1266095"/>
      </dsp:txXfrm>
    </dsp:sp>
    <dsp:sp modelId="{AEF6FB41-834F-49CC-9412-9B1927CB254A}">
      <dsp:nvSpPr>
        <dsp:cNvPr id="0" name=""/>
        <dsp:cNvSpPr/>
      </dsp:nvSpPr>
      <dsp:spPr>
        <a:xfrm>
          <a:off x="3660011" y="4694668"/>
          <a:ext cx="1790529" cy="1790529"/>
        </a:xfrm>
        <a:prstGeom prst="ellipse">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Economic Development</a:t>
          </a:r>
        </a:p>
      </dsp:txBody>
      <dsp:txXfrm>
        <a:off x="3922228" y="4956885"/>
        <a:ext cx="1266095" cy="1266095"/>
      </dsp:txXfrm>
    </dsp:sp>
    <dsp:sp modelId="{F1F3D6C8-A26A-466B-A7C5-1B07E3898B6C}">
      <dsp:nvSpPr>
        <dsp:cNvPr id="0" name=""/>
        <dsp:cNvSpPr/>
      </dsp:nvSpPr>
      <dsp:spPr>
        <a:xfrm>
          <a:off x="1962611" y="3965032"/>
          <a:ext cx="1790529" cy="1790529"/>
        </a:xfrm>
        <a:prstGeom prst="ellips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Land Use</a:t>
          </a:r>
        </a:p>
      </dsp:txBody>
      <dsp:txXfrm>
        <a:off x="2224828" y="4227249"/>
        <a:ext cx="1266095" cy="1266095"/>
      </dsp:txXfrm>
    </dsp:sp>
    <dsp:sp modelId="{4BA29215-0C13-4CFD-90F9-1844D2EF9C57}">
      <dsp:nvSpPr>
        <dsp:cNvPr id="0" name=""/>
        <dsp:cNvSpPr/>
      </dsp:nvSpPr>
      <dsp:spPr>
        <a:xfrm>
          <a:off x="1177021" y="2203535"/>
          <a:ext cx="1902437" cy="179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US" sz="1350" kern="1200"/>
            <a:t>Intergovernmental Cooperation</a:t>
          </a:r>
        </a:p>
      </dsp:txBody>
      <dsp:txXfrm>
        <a:off x="1455626" y="2465752"/>
        <a:ext cx="1345227" cy="1266095"/>
      </dsp:txXfrm>
    </dsp:sp>
    <dsp:sp modelId="{4809C48C-903B-4CC8-B255-43C896733B5C}">
      <dsp:nvSpPr>
        <dsp:cNvPr id="0" name=""/>
        <dsp:cNvSpPr/>
      </dsp:nvSpPr>
      <dsp:spPr>
        <a:xfrm>
          <a:off x="1962611" y="442037"/>
          <a:ext cx="1790529" cy="17905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Implementa</a:t>
          </a:r>
          <a:r>
            <a:rPr lang="en-US" sz="1400" b="1" kern="1200"/>
            <a:t>t</a:t>
          </a:r>
          <a:r>
            <a:rPr lang="en-US" sz="1400" kern="1200"/>
            <a:t>ion</a:t>
          </a:r>
        </a:p>
      </dsp:txBody>
      <dsp:txXfrm>
        <a:off x="2224828" y="704254"/>
        <a:ext cx="1266095" cy="1266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332E4-3D58-4E5C-B142-89C8EA08FAE2}">
      <dsp:nvSpPr>
        <dsp:cNvPr id="0" name=""/>
        <dsp:cNvSpPr/>
      </dsp:nvSpPr>
      <dsp:spPr>
        <a:xfrm>
          <a:off x="0" y="0"/>
          <a:ext cx="1209598" cy="10975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59D09-44BF-4D62-8C4D-B32DC19F2128}">
      <dsp:nvSpPr>
        <dsp:cNvPr id="0" name=""/>
        <dsp:cNvSpPr/>
      </dsp:nvSpPr>
      <dsp:spPr>
        <a:xfrm>
          <a:off x="0" y="1215882"/>
          <a:ext cx="3455996" cy="47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dirty="0"/>
            <a:t>Housing</a:t>
          </a:r>
        </a:p>
      </dsp:txBody>
      <dsp:txXfrm>
        <a:off x="0" y="1215882"/>
        <a:ext cx="3455996" cy="470367"/>
      </dsp:txXfrm>
    </dsp:sp>
    <dsp:sp modelId="{C69D9F28-8801-42AD-B607-C82F1995EC27}">
      <dsp:nvSpPr>
        <dsp:cNvPr id="0" name=""/>
        <dsp:cNvSpPr/>
      </dsp:nvSpPr>
      <dsp:spPr>
        <a:xfrm>
          <a:off x="3759" y="1773590"/>
          <a:ext cx="2807637" cy="361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Identify suitable areas for 750-1,000 new residential dwelling units in areas that already have ‘urban’ development and sewer service</a:t>
          </a:r>
        </a:p>
        <a:p>
          <a:pPr marL="0" lvl="0" indent="0" algn="l" defTabSz="755650">
            <a:lnSpc>
              <a:spcPct val="100000"/>
            </a:lnSpc>
            <a:spcBef>
              <a:spcPct val="0"/>
            </a:spcBef>
            <a:spcAft>
              <a:spcPct val="35000"/>
            </a:spcAft>
            <a:buNone/>
          </a:pPr>
          <a:r>
            <a:rPr lang="en-US" sz="1700" kern="1200" dirty="0"/>
            <a:t>Written development standards for residential subdivisions to address issues such as road width for street parking and snow removal, sidewalks, lighting</a:t>
          </a:r>
        </a:p>
      </dsp:txBody>
      <dsp:txXfrm>
        <a:off x="3759" y="1773590"/>
        <a:ext cx="2807637" cy="3614827"/>
      </dsp:txXfrm>
    </dsp:sp>
    <dsp:sp modelId="{7BD72CE0-967C-466C-B640-8666FD0D2ABD}">
      <dsp:nvSpPr>
        <dsp:cNvPr id="0" name=""/>
        <dsp:cNvSpPr/>
      </dsp:nvSpPr>
      <dsp:spPr>
        <a:xfrm>
          <a:off x="3327322" y="0"/>
          <a:ext cx="1209598" cy="10975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170EF0-BACE-48C5-ACBA-02092F7F878F}">
      <dsp:nvSpPr>
        <dsp:cNvPr id="0" name=""/>
        <dsp:cNvSpPr/>
      </dsp:nvSpPr>
      <dsp:spPr>
        <a:xfrm>
          <a:off x="3513500" y="1215882"/>
          <a:ext cx="3455996" cy="47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dirty="0"/>
            <a:t>Transportation</a:t>
          </a:r>
        </a:p>
      </dsp:txBody>
      <dsp:txXfrm>
        <a:off x="3513500" y="1215882"/>
        <a:ext cx="3455996" cy="470367"/>
      </dsp:txXfrm>
    </dsp:sp>
    <dsp:sp modelId="{E73D3038-71D8-459F-B2B3-970A6C938D20}">
      <dsp:nvSpPr>
        <dsp:cNvPr id="0" name=""/>
        <dsp:cNvSpPr/>
      </dsp:nvSpPr>
      <dsp:spPr>
        <a:xfrm>
          <a:off x="3591398" y="1714596"/>
          <a:ext cx="3455996" cy="361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Adjust budget to resurface or reconstruct 2-3 miles of roads per year (currently 1.5 miles/year)</a:t>
          </a:r>
        </a:p>
        <a:p>
          <a:pPr marL="0" lvl="0" indent="0" algn="l" defTabSz="755650">
            <a:lnSpc>
              <a:spcPct val="100000"/>
            </a:lnSpc>
            <a:spcBef>
              <a:spcPct val="0"/>
            </a:spcBef>
            <a:spcAft>
              <a:spcPct val="35000"/>
            </a:spcAft>
            <a:buNone/>
          </a:pPr>
          <a:r>
            <a:rPr lang="en-US" sz="1700" kern="1200"/>
            <a:t>Road construction standards for new subdivisions</a:t>
          </a:r>
        </a:p>
        <a:p>
          <a:pPr marL="0" lvl="0" indent="0" algn="l" defTabSz="755650">
            <a:lnSpc>
              <a:spcPct val="100000"/>
            </a:lnSpc>
            <a:spcBef>
              <a:spcPct val="0"/>
            </a:spcBef>
            <a:spcAft>
              <a:spcPct val="35000"/>
            </a:spcAft>
            <a:buNone/>
          </a:pPr>
          <a:r>
            <a:rPr lang="en-US" sz="1700" kern="1200"/>
            <a:t>‘Complete Streets’ policy to address safety issues for all users (bicycles, pedestrians, UTVs, etc)</a:t>
          </a:r>
          <a:endParaRPr lang="en-US" sz="1700" kern="1200" dirty="0"/>
        </a:p>
        <a:p>
          <a:pPr marL="0" lvl="0" indent="0" algn="l" defTabSz="755650">
            <a:lnSpc>
              <a:spcPct val="100000"/>
            </a:lnSpc>
            <a:spcBef>
              <a:spcPct val="0"/>
            </a:spcBef>
            <a:spcAft>
              <a:spcPct val="35000"/>
            </a:spcAft>
            <a:buNone/>
          </a:pPr>
          <a:r>
            <a:rPr lang="en-US" sz="1700" kern="1200" dirty="0"/>
            <a:t>Work with Jefferson Co. and </a:t>
          </a:r>
          <a:r>
            <a:rPr lang="en-US" sz="1700" kern="1200" dirty="0" err="1"/>
            <a:t>Ixonia</a:t>
          </a:r>
          <a:r>
            <a:rPr lang="en-US" sz="1700" kern="1200" dirty="0"/>
            <a:t> Elementary School to address safety concerns at key intersections and school drop off</a:t>
          </a:r>
        </a:p>
        <a:p>
          <a:pPr marL="0" lvl="0" indent="0" algn="l" defTabSz="755650">
            <a:lnSpc>
              <a:spcPct val="100000"/>
            </a:lnSpc>
            <a:spcBef>
              <a:spcPct val="0"/>
            </a:spcBef>
            <a:spcAft>
              <a:spcPct val="35000"/>
            </a:spcAft>
            <a:buNone/>
          </a:pPr>
          <a:r>
            <a:rPr lang="en-US" sz="1700" kern="1200" dirty="0"/>
            <a:t>Continue to work with Wisconsin Department of Transportation (DOT) to increase safety of intersections on Highways 16 and F in future DOT plans</a:t>
          </a:r>
        </a:p>
      </dsp:txBody>
      <dsp:txXfrm>
        <a:off x="3591398" y="1714596"/>
        <a:ext cx="3455996" cy="3614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5C6FA-A860-408C-80F2-37A789591DA6}">
      <dsp:nvSpPr>
        <dsp:cNvPr id="0" name=""/>
        <dsp:cNvSpPr/>
      </dsp:nvSpPr>
      <dsp:spPr>
        <a:xfrm>
          <a:off x="564387" y="0"/>
          <a:ext cx="1510523" cy="11162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ADA6D-E253-44AA-92F3-F763239AB756}">
      <dsp:nvSpPr>
        <dsp:cNvPr id="0" name=""/>
        <dsp:cNvSpPr/>
      </dsp:nvSpPr>
      <dsp:spPr>
        <a:xfrm>
          <a:off x="564387" y="1248505"/>
          <a:ext cx="4315781" cy="47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Town Services</a:t>
          </a:r>
        </a:p>
      </dsp:txBody>
      <dsp:txXfrm>
        <a:off x="564387" y="1248505"/>
        <a:ext cx="4315781" cy="478380"/>
      </dsp:txXfrm>
    </dsp:sp>
    <dsp:sp modelId="{663283F9-94AE-4EC9-9A6D-C978D3ED19DB}">
      <dsp:nvSpPr>
        <dsp:cNvPr id="0" name=""/>
        <dsp:cNvSpPr/>
      </dsp:nvSpPr>
      <dsp:spPr>
        <a:xfrm>
          <a:off x="564387" y="1788414"/>
          <a:ext cx="4315781" cy="237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Transition to full-time Fire and EMS service (currently 2 full-time and 30 paid on-call)</a:t>
          </a:r>
        </a:p>
        <a:p>
          <a:pPr marL="0" lvl="0" indent="0" algn="l" defTabSz="755650">
            <a:lnSpc>
              <a:spcPct val="100000"/>
            </a:lnSpc>
            <a:spcBef>
              <a:spcPct val="0"/>
            </a:spcBef>
            <a:spcAft>
              <a:spcPct val="35000"/>
            </a:spcAft>
            <a:buNone/>
          </a:pPr>
          <a:r>
            <a:rPr lang="en-US" sz="1700" kern="1200" dirty="0"/>
            <a:t>Continue to explore cost-effective options for dedicated law enforcement</a:t>
          </a:r>
        </a:p>
        <a:p>
          <a:pPr marL="0" lvl="0" indent="0" algn="l" defTabSz="755650">
            <a:lnSpc>
              <a:spcPct val="100000"/>
            </a:lnSpc>
            <a:spcBef>
              <a:spcPct val="0"/>
            </a:spcBef>
            <a:spcAft>
              <a:spcPct val="35000"/>
            </a:spcAft>
            <a:buNone/>
          </a:pPr>
          <a:r>
            <a:rPr lang="en-US" sz="1700" kern="1200" dirty="0"/>
            <a:t>Continue to evaluate staffing needs for potential full-time Town Administrator and additional support staff as population and needs grow</a:t>
          </a:r>
        </a:p>
        <a:p>
          <a:pPr marL="0" lvl="0" indent="0" algn="l" defTabSz="755650">
            <a:lnSpc>
              <a:spcPct val="100000"/>
            </a:lnSpc>
            <a:spcBef>
              <a:spcPct val="0"/>
            </a:spcBef>
            <a:spcAft>
              <a:spcPct val="35000"/>
            </a:spcAft>
            <a:buNone/>
          </a:pPr>
          <a:r>
            <a:rPr lang="en-US" sz="1700" kern="1200"/>
            <a:t>Explore opportunities to work with other municipalities or organizations to offer recreation programs (especially for youth and seniors)</a:t>
          </a:r>
        </a:p>
      </dsp:txBody>
      <dsp:txXfrm>
        <a:off x="564387" y="1788414"/>
        <a:ext cx="4315781" cy="2374691"/>
      </dsp:txXfrm>
    </dsp:sp>
    <dsp:sp modelId="{668947A5-9C91-4354-BB67-AE8AC4C310C7}">
      <dsp:nvSpPr>
        <dsp:cNvPr id="0" name=""/>
        <dsp:cNvSpPr/>
      </dsp:nvSpPr>
      <dsp:spPr>
        <a:xfrm>
          <a:off x="5635430" y="0"/>
          <a:ext cx="1510523" cy="11162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F82C2-9C25-42E4-A4C5-9B2F40FC015F}">
      <dsp:nvSpPr>
        <dsp:cNvPr id="0" name=""/>
        <dsp:cNvSpPr/>
      </dsp:nvSpPr>
      <dsp:spPr>
        <a:xfrm>
          <a:off x="5635430" y="1248505"/>
          <a:ext cx="4315781" cy="47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Utilities and Community Facilities</a:t>
          </a:r>
        </a:p>
      </dsp:txBody>
      <dsp:txXfrm>
        <a:off x="5635430" y="1248505"/>
        <a:ext cx="4315781" cy="478380"/>
      </dsp:txXfrm>
    </dsp:sp>
    <dsp:sp modelId="{572EB14E-2F17-4338-9643-2B223EA474FA}">
      <dsp:nvSpPr>
        <dsp:cNvPr id="0" name=""/>
        <dsp:cNvSpPr/>
      </dsp:nvSpPr>
      <dsp:spPr>
        <a:xfrm>
          <a:off x="5635430" y="1788414"/>
          <a:ext cx="4315781" cy="237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Prepare a comprehensive space needs and location study for future Town facilities</a:t>
          </a:r>
        </a:p>
        <a:p>
          <a:pPr marL="171450" lvl="1" indent="-171450" algn="l" defTabSz="755650">
            <a:lnSpc>
              <a:spcPct val="90000"/>
            </a:lnSpc>
            <a:spcBef>
              <a:spcPct val="0"/>
            </a:spcBef>
            <a:spcAft>
              <a:spcPct val="15000"/>
            </a:spcAft>
            <a:buChar char="•"/>
          </a:pPr>
          <a:r>
            <a:rPr lang="en-US" sz="1700" kern="1200"/>
            <a:t>Town Hall / Community Center</a:t>
          </a:r>
        </a:p>
        <a:p>
          <a:pPr marL="171450" lvl="1" indent="-171450" algn="l" defTabSz="755650">
            <a:lnSpc>
              <a:spcPct val="90000"/>
            </a:lnSpc>
            <a:spcBef>
              <a:spcPct val="0"/>
            </a:spcBef>
            <a:spcAft>
              <a:spcPct val="15000"/>
            </a:spcAft>
            <a:buChar char="•"/>
          </a:pPr>
          <a:r>
            <a:rPr lang="en-US" sz="1700" kern="1200"/>
            <a:t>Public Safety Building (Fire and Police)</a:t>
          </a:r>
        </a:p>
        <a:p>
          <a:pPr marL="171450" lvl="1" indent="-171450" algn="l" defTabSz="755650">
            <a:lnSpc>
              <a:spcPct val="90000"/>
            </a:lnSpc>
            <a:spcBef>
              <a:spcPct val="0"/>
            </a:spcBef>
            <a:spcAft>
              <a:spcPct val="15000"/>
            </a:spcAft>
            <a:buChar char="•"/>
          </a:pPr>
          <a:r>
            <a:rPr lang="en-US" sz="1700" kern="1200"/>
            <a:t>Public Works / Recycling Facility</a:t>
          </a:r>
        </a:p>
        <a:p>
          <a:pPr marL="0" lvl="0" indent="0" algn="l" defTabSz="755650">
            <a:lnSpc>
              <a:spcPct val="100000"/>
            </a:lnSpc>
            <a:spcBef>
              <a:spcPct val="0"/>
            </a:spcBef>
            <a:spcAft>
              <a:spcPct val="35000"/>
            </a:spcAft>
            <a:buNone/>
          </a:pPr>
          <a:r>
            <a:rPr lang="en-US" sz="1700" kern="1200"/>
            <a:t>Regularly update the Town’s Comprehensive Outdoor Recreation Plan</a:t>
          </a:r>
        </a:p>
      </dsp:txBody>
      <dsp:txXfrm>
        <a:off x="5635430" y="1788414"/>
        <a:ext cx="4315781" cy="2374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6F05-CFC3-4482-B7D7-064AF3682A49}">
      <dsp:nvSpPr>
        <dsp:cNvPr id="0" name=""/>
        <dsp:cNvSpPr/>
      </dsp:nvSpPr>
      <dsp:spPr>
        <a:xfrm>
          <a:off x="3748762" y="24032"/>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82CA1-C400-4592-AB00-538AF4FE6CF3}">
      <dsp:nvSpPr>
        <dsp:cNvPr id="0" name=""/>
        <dsp:cNvSpPr/>
      </dsp:nvSpPr>
      <dsp:spPr>
        <a:xfrm>
          <a:off x="3788420" y="1531818"/>
          <a:ext cx="2298241" cy="56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Agricultural, Cultural, and Natural Resources</a:t>
          </a:r>
        </a:p>
      </dsp:txBody>
      <dsp:txXfrm>
        <a:off x="3788420" y="1531818"/>
        <a:ext cx="2298241" cy="563548"/>
      </dsp:txXfrm>
    </dsp:sp>
    <dsp:sp modelId="{5B4A7843-9937-4BD9-A2C0-F0AAD31E6E3D}">
      <dsp:nvSpPr>
        <dsp:cNvPr id="0" name=""/>
        <dsp:cNvSpPr/>
      </dsp:nvSpPr>
      <dsp:spPr>
        <a:xfrm>
          <a:off x="3812824" y="2901507"/>
          <a:ext cx="2162001" cy="119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Continue to follow Jefferson County zoning for farmland preservation and future growth</a:t>
          </a:r>
        </a:p>
      </dsp:txBody>
      <dsp:txXfrm>
        <a:off x="3812824" y="2901507"/>
        <a:ext cx="2162001" cy="1195871"/>
      </dsp:txXfrm>
    </dsp:sp>
    <dsp:sp modelId="{D1ECB7C2-0F6C-4756-9379-EEAE71C5ABA8}">
      <dsp:nvSpPr>
        <dsp:cNvPr id="0" name=""/>
        <dsp:cNvSpPr/>
      </dsp:nvSpPr>
      <dsp:spPr>
        <a:xfrm>
          <a:off x="6988270" y="102679"/>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109FC-72E1-44DD-82C3-D633D1B7E3A1}">
      <dsp:nvSpPr>
        <dsp:cNvPr id="0" name=""/>
        <dsp:cNvSpPr/>
      </dsp:nvSpPr>
      <dsp:spPr>
        <a:xfrm>
          <a:off x="7074274" y="1514878"/>
          <a:ext cx="3800210" cy="42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Economic Development</a:t>
          </a:r>
        </a:p>
      </dsp:txBody>
      <dsp:txXfrm>
        <a:off x="7074274" y="1514878"/>
        <a:ext cx="3800210" cy="423872"/>
      </dsp:txXfrm>
    </dsp:sp>
    <dsp:sp modelId="{CB90E669-0BD4-43CC-AD02-3FD49BEC7A6F}">
      <dsp:nvSpPr>
        <dsp:cNvPr id="0" name=""/>
        <dsp:cNvSpPr/>
      </dsp:nvSpPr>
      <dsp:spPr>
        <a:xfrm>
          <a:off x="7076762" y="1968117"/>
          <a:ext cx="3652956" cy="918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Provide suitable areas for industrial park expansion</a:t>
          </a:r>
        </a:p>
        <a:p>
          <a:pPr marL="0" lvl="0" indent="0" algn="l" defTabSz="755650">
            <a:lnSpc>
              <a:spcPct val="100000"/>
            </a:lnSpc>
            <a:spcBef>
              <a:spcPct val="0"/>
            </a:spcBef>
            <a:spcAft>
              <a:spcPct val="35000"/>
            </a:spcAft>
            <a:buNone/>
          </a:pPr>
          <a:r>
            <a:rPr lang="en-US" sz="1700" kern="1200" dirty="0"/>
            <a:t>Identify areas for new small to medium commercial and retail businesses and create a plan to attract these businesses</a:t>
          </a:r>
        </a:p>
        <a:p>
          <a:pPr marL="0" lvl="0" indent="0" algn="l" defTabSz="755650">
            <a:lnSpc>
              <a:spcPct val="100000"/>
            </a:lnSpc>
            <a:spcBef>
              <a:spcPct val="0"/>
            </a:spcBef>
            <a:spcAft>
              <a:spcPct val="35000"/>
            </a:spcAft>
            <a:buNone/>
          </a:pPr>
          <a:r>
            <a:rPr lang="en-US" sz="1700" kern="1200" dirty="0"/>
            <a:t>Work with business owners in the Industrial Park to follow deed restrictions for an attractive park for current and new businesses</a:t>
          </a:r>
        </a:p>
        <a:p>
          <a:pPr marL="0" lvl="0" indent="0" algn="l" defTabSz="755650">
            <a:lnSpc>
              <a:spcPct val="100000"/>
            </a:lnSpc>
            <a:spcBef>
              <a:spcPct val="0"/>
            </a:spcBef>
            <a:spcAft>
              <a:spcPct val="35000"/>
            </a:spcAft>
            <a:buNone/>
          </a:pPr>
          <a:r>
            <a:rPr lang="en-US" sz="1700" kern="1200"/>
            <a:t>Detailed plan to improve Marietta Avenue and redevelop the Rollex site</a:t>
          </a:r>
        </a:p>
        <a:p>
          <a:pPr marL="0" lvl="0" indent="0" algn="l" defTabSz="755650">
            <a:lnSpc>
              <a:spcPct val="100000"/>
            </a:lnSpc>
            <a:spcBef>
              <a:spcPct val="0"/>
            </a:spcBef>
            <a:spcAft>
              <a:spcPct val="35000"/>
            </a:spcAft>
            <a:buNone/>
          </a:pPr>
          <a:r>
            <a:rPr lang="en-US" sz="1700" kern="1200" dirty="0"/>
            <a:t>Explore use of Tax Incremental Finance and Jefferson County </a:t>
          </a:r>
          <a:r>
            <a:rPr lang="en-US" sz="1700" kern="1200" dirty="0" err="1"/>
            <a:t>ThriveED</a:t>
          </a:r>
          <a:r>
            <a:rPr lang="en-US" sz="1700" kern="1200" dirty="0"/>
            <a:t> programs to support public and private improvements</a:t>
          </a:r>
        </a:p>
      </dsp:txBody>
      <dsp:txXfrm>
        <a:off x="7076762" y="1968117"/>
        <a:ext cx="3652956" cy="918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6F05-CFC3-4482-B7D7-064AF3682A49}">
      <dsp:nvSpPr>
        <dsp:cNvPr id="0" name=""/>
        <dsp:cNvSpPr/>
      </dsp:nvSpPr>
      <dsp:spPr>
        <a:xfrm>
          <a:off x="0" y="892557"/>
          <a:ext cx="1512000" cy="1512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582CA1-C400-4592-AB00-538AF4FE6CF3}">
      <dsp:nvSpPr>
        <dsp:cNvPr id="0" name=""/>
        <dsp:cNvSpPr/>
      </dsp:nvSpPr>
      <dsp:spPr>
        <a:xfrm>
          <a:off x="1853592" y="3695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dirty="0"/>
            <a:t>Intergovernmental Cooperation</a:t>
          </a:r>
        </a:p>
      </dsp:txBody>
      <dsp:txXfrm>
        <a:off x="1853592" y="369522"/>
        <a:ext cx="4320000" cy="648000"/>
      </dsp:txXfrm>
    </dsp:sp>
    <dsp:sp modelId="{5B4A7843-9937-4BD9-A2C0-F0AAD31E6E3D}">
      <dsp:nvSpPr>
        <dsp:cNvPr id="0" name=""/>
        <dsp:cNvSpPr/>
      </dsp:nvSpPr>
      <dsp:spPr>
        <a:xfrm>
          <a:off x="1870160" y="1030474"/>
          <a:ext cx="5958360" cy="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Considerations for any new Town facilities</a:t>
          </a:r>
        </a:p>
        <a:p>
          <a:pPr marL="171450" lvl="1" indent="-171450" algn="l" defTabSz="755650">
            <a:lnSpc>
              <a:spcPct val="90000"/>
            </a:lnSpc>
            <a:spcBef>
              <a:spcPct val="0"/>
            </a:spcBef>
            <a:spcAft>
              <a:spcPct val="15000"/>
            </a:spcAft>
            <a:buChar char="•"/>
          </a:pPr>
          <a:r>
            <a:rPr lang="en-US" sz="1700" kern="1200" dirty="0"/>
            <a:t>Provide emergency shelter for </a:t>
          </a:r>
          <a:r>
            <a:rPr lang="en-US" sz="1700" kern="1200" dirty="0" err="1"/>
            <a:t>Ixonia</a:t>
          </a:r>
          <a:r>
            <a:rPr lang="en-US" sz="1700" kern="1200" dirty="0"/>
            <a:t> Elementary School in future Town facilities</a:t>
          </a:r>
        </a:p>
        <a:p>
          <a:pPr marL="171450" lvl="1" indent="-171450" algn="l" defTabSz="755650">
            <a:lnSpc>
              <a:spcPct val="90000"/>
            </a:lnSpc>
            <a:spcBef>
              <a:spcPct val="0"/>
            </a:spcBef>
            <a:spcAft>
              <a:spcPct val="15000"/>
            </a:spcAft>
            <a:buChar char="•"/>
          </a:pPr>
          <a:r>
            <a:rPr lang="en-US" sz="1700" kern="1200" dirty="0"/>
            <a:t>Opportunities to cooperate with other units of government to expand services or provide services more efficiently.</a:t>
          </a:r>
        </a:p>
        <a:p>
          <a:pPr marL="0" lvl="0" indent="0" algn="l" defTabSz="755650">
            <a:lnSpc>
              <a:spcPct val="100000"/>
            </a:lnSpc>
            <a:spcBef>
              <a:spcPct val="0"/>
            </a:spcBef>
            <a:spcAft>
              <a:spcPct val="35000"/>
            </a:spcAft>
            <a:buNone/>
          </a:pPr>
          <a:r>
            <a:rPr lang="en-US" sz="1700" kern="1200" dirty="0"/>
            <a:t>Continue to explore opportunities to work with Jefferson Co. or other municipalities for law enforcement service</a:t>
          </a:r>
        </a:p>
        <a:p>
          <a:pPr marL="0" lvl="0" indent="0" algn="l" defTabSz="755650">
            <a:lnSpc>
              <a:spcPct val="100000"/>
            </a:lnSpc>
            <a:spcBef>
              <a:spcPct val="0"/>
            </a:spcBef>
            <a:spcAft>
              <a:spcPct val="35000"/>
            </a:spcAft>
            <a:buNone/>
          </a:pPr>
          <a:r>
            <a:rPr lang="en-US" sz="1700" kern="1200" dirty="0"/>
            <a:t>Community Liaison position (or Town Administrator) to communicate with other units of government and identify opportunities for cooperation</a:t>
          </a:r>
        </a:p>
      </dsp:txBody>
      <dsp:txXfrm>
        <a:off x="1870160" y="1030474"/>
        <a:ext cx="5958360" cy="164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39D7C-B163-4CEA-8C55-4BF4BDEFD0FB}"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1ED18-3168-43DA-9C17-842D25A204AC}" type="slidenum">
              <a:rPr lang="en-US" smtClean="0"/>
              <a:t>‹#›</a:t>
            </a:fld>
            <a:endParaRPr lang="en-US"/>
          </a:p>
        </p:txBody>
      </p:sp>
    </p:spTree>
    <p:extLst>
      <p:ext uri="{BB962C8B-B14F-4D97-AF65-F5344CB8AC3E}">
        <p14:creationId xmlns:p14="http://schemas.microsoft.com/office/powerpoint/2010/main" val="262799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Gold – Issues and Opportunities (what are the most important things to focus on – shape all the other elements); Green – Natural Resources (what do we want to preserve, protect, or enhance opportunities for Town residents to use and enjoy); Dark blue/gray – Built Environment and Socioeconomic Activity (how can the Town improve </a:t>
            </a:r>
            <a:r>
              <a:rPr lang="en-US" err="1"/>
              <a:t>Ixonia</a:t>
            </a:r>
            <a:r>
              <a:rPr lang="en-US"/>
              <a:t> as a place to live, work, do business, obtain goods and services, and enjoy recreation and social activities); Orange – Regulation of Land Use (what types of land use, in what amounts, where, requirements and regulations are needed to provide for the protection of natural resources and desired development of the built environment and socioeconomic activity); Blue – Town Government (what are the steps the Town needs to take to put the plan into action)</a:t>
            </a:r>
          </a:p>
        </p:txBody>
      </p:sp>
      <p:sp>
        <p:nvSpPr>
          <p:cNvPr id="4" name="Slide Number Placeholder 3"/>
          <p:cNvSpPr>
            <a:spLocks noGrp="1"/>
          </p:cNvSpPr>
          <p:nvPr>
            <p:ph type="sldNum" sz="quarter" idx="5"/>
          </p:nvPr>
        </p:nvSpPr>
        <p:spPr/>
        <p:txBody>
          <a:bodyPr/>
          <a:lstStyle/>
          <a:p>
            <a:fld id="{2E01ED18-3168-43DA-9C17-842D25A204AC}" type="slidenum">
              <a:rPr lang="en-US" smtClean="0"/>
              <a:t>3</a:t>
            </a:fld>
            <a:endParaRPr lang="en-US"/>
          </a:p>
        </p:txBody>
      </p:sp>
    </p:spTree>
    <p:extLst>
      <p:ext uri="{BB962C8B-B14F-4D97-AF65-F5344CB8AC3E}">
        <p14:creationId xmlns:p14="http://schemas.microsoft.com/office/powerpoint/2010/main" val="200406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1ED18-3168-43DA-9C17-842D25A204AC}" type="slidenum">
              <a:rPr lang="en-US" smtClean="0"/>
              <a:t>16</a:t>
            </a:fld>
            <a:endParaRPr lang="en-US"/>
          </a:p>
        </p:txBody>
      </p:sp>
    </p:spTree>
    <p:extLst>
      <p:ext uri="{BB962C8B-B14F-4D97-AF65-F5344CB8AC3E}">
        <p14:creationId xmlns:p14="http://schemas.microsoft.com/office/powerpoint/2010/main" val="309968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this area because this is where development will be focused</a:t>
            </a:r>
          </a:p>
        </p:txBody>
      </p:sp>
      <p:sp>
        <p:nvSpPr>
          <p:cNvPr id="4" name="Slide Number Placeholder 3"/>
          <p:cNvSpPr>
            <a:spLocks noGrp="1"/>
          </p:cNvSpPr>
          <p:nvPr>
            <p:ph type="sldNum" sz="quarter" idx="5"/>
          </p:nvPr>
        </p:nvSpPr>
        <p:spPr/>
        <p:txBody>
          <a:bodyPr/>
          <a:lstStyle/>
          <a:p>
            <a:fld id="{2E01ED18-3168-43DA-9C17-842D25A204AC}" type="slidenum">
              <a:rPr lang="en-US" smtClean="0"/>
              <a:t>17</a:t>
            </a:fld>
            <a:endParaRPr lang="en-US"/>
          </a:p>
        </p:txBody>
      </p:sp>
    </p:spTree>
    <p:extLst>
      <p:ext uri="{BB962C8B-B14F-4D97-AF65-F5344CB8AC3E}">
        <p14:creationId xmlns:p14="http://schemas.microsoft.com/office/powerpoint/2010/main" val="259506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063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888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243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643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230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366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414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857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083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242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0965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3B02F6-0F50-937C-C926-0AC298A9AF1E}"/>
              </a:ext>
            </a:extLst>
          </p:cNvPr>
          <p:cNvPicPr>
            <a:picLocks noChangeAspect="1"/>
          </p:cNvPicPr>
          <p:nvPr userDrawn="1"/>
        </p:nvPicPr>
        <p:blipFill>
          <a:blip r:embed="rId13"/>
          <a:stretch>
            <a:fillRect/>
          </a:stretch>
        </p:blipFill>
        <p:spPr>
          <a:xfrm>
            <a:off x="-1" y="136524"/>
            <a:ext cx="1049867" cy="6644242"/>
          </a:xfrm>
          <a:prstGeom prst="rect">
            <a:avLst/>
          </a:prstGeom>
        </p:spPr>
      </p:pic>
      <p:sp>
        <p:nvSpPr>
          <p:cNvPr id="2" name="Title Placeholder 1"/>
          <p:cNvSpPr>
            <a:spLocks noGrp="1"/>
          </p:cNvSpPr>
          <p:nvPr>
            <p:ph type="title"/>
          </p:nvPr>
        </p:nvSpPr>
        <p:spPr>
          <a:xfrm>
            <a:off x="4944532" y="365125"/>
            <a:ext cx="640926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013857"/>
            <a:ext cx="10515600" cy="41631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94877B6D-82B7-4638-9E9B-9D46C558F0D7}"/>
              </a:ext>
            </a:extLst>
          </p:cNvPr>
          <p:cNvPicPr>
            <a:picLocks noChangeAspect="1"/>
          </p:cNvPicPr>
          <p:nvPr userDrawn="1"/>
        </p:nvPicPr>
        <p:blipFill>
          <a:blip r:embed="rId14"/>
          <a:stretch>
            <a:fillRect/>
          </a:stretch>
        </p:blipFill>
        <p:spPr>
          <a:xfrm>
            <a:off x="1049866" y="136524"/>
            <a:ext cx="3072650" cy="1310754"/>
          </a:xfrm>
          <a:prstGeom prst="rect">
            <a:avLst/>
          </a:prstGeom>
        </p:spPr>
      </p:pic>
      <p:sp>
        <p:nvSpPr>
          <p:cNvPr id="11" name="TextBox 10">
            <a:extLst>
              <a:ext uri="{FF2B5EF4-FFF2-40B4-BE49-F238E27FC236}">
                <a16:creationId xmlns:a16="http://schemas.microsoft.com/office/drawing/2014/main" id="{AC13F825-0FF6-D97F-B4B3-DCC000F60869}"/>
              </a:ext>
            </a:extLst>
          </p:cNvPr>
          <p:cNvSpPr txBox="1"/>
          <p:nvPr userDrawn="1"/>
        </p:nvSpPr>
        <p:spPr>
          <a:xfrm>
            <a:off x="1464734" y="1255577"/>
            <a:ext cx="2116666" cy="253916"/>
          </a:xfrm>
          <a:prstGeom prst="rect">
            <a:avLst/>
          </a:prstGeom>
          <a:noFill/>
        </p:spPr>
        <p:txBody>
          <a:bodyPr wrap="square" rtlCol="0">
            <a:spAutoFit/>
          </a:bodyPr>
          <a:lstStyle/>
          <a:p>
            <a:r>
              <a:rPr lang="en-US" sz="1050">
                <a:latin typeface="+mj-lt"/>
              </a:rPr>
              <a:t>Planning for </a:t>
            </a:r>
            <a:r>
              <a:rPr lang="en-US" sz="1050" err="1">
                <a:latin typeface="+mj-lt"/>
              </a:rPr>
              <a:t>Ixonia’s</a:t>
            </a:r>
            <a:r>
              <a:rPr lang="en-US" sz="1050">
                <a:latin typeface="+mj-lt"/>
              </a:rPr>
              <a:t> Future</a:t>
            </a:r>
          </a:p>
        </p:txBody>
      </p:sp>
    </p:spTree>
    <p:extLst>
      <p:ext uri="{BB962C8B-B14F-4D97-AF65-F5344CB8AC3E}">
        <p14:creationId xmlns:p14="http://schemas.microsoft.com/office/powerpoint/2010/main" val="593792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Copperplate Gothic Light" panose="020E05070202060204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2" Type="http://schemas.openxmlformats.org/officeDocument/2006/relationships/hyperlink" Target="https://townofixonia.com/contact-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Ixonia</a:t>
            </a:r>
            <a:r>
              <a:rPr lang="en-US" dirty="0"/>
              <a:t>:  past, present, and future</a:t>
            </a:r>
          </a:p>
        </p:txBody>
      </p:sp>
      <p:sp>
        <p:nvSpPr>
          <p:cNvPr id="3" name="Subtitle 2"/>
          <p:cNvSpPr>
            <a:spLocks noGrp="1"/>
          </p:cNvSpPr>
          <p:nvPr>
            <p:ph type="subTitle" idx="1"/>
          </p:nvPr>
        </p:nvSpPr>
        <p:spPr/>
        <p:txBody>
          <a:bodyPr/>
          <a:lstStyle/>
          <a:p>
            <a:r>
              <a:rPr lang="en-US" dirty="0"/>
              <a:t>Comprehensive Plan Open House</a:t>
            </a:r>
          </a:p>
          <a:p>
            <a:r>
              <a:rPr lang="en-US" dirty="0"/>
              <a:t>June 29, 2023</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3400" advTm="6036">
        <p14:reveal/>
      </p:transition>
    </mc:Choice>
    <mc:Fallback xmlns="">
      <p:transition spd="slow" advTm="6036">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E88F-15B5-9708-FCBA-DBFF8CA2DBF1}"/>
              </a:ext>
            </a:extLst>
          </p:cNvPr>
          <p:cNvSpPr>
            <a:spLocks noGrp="1"/>
          </p:cNvSpPr>
          <p:nvPr>
            <p:ph type="title"/>
          </p:nvPr>
        </p:nvSpPr>
        <p:spPr>
          <a:xfrm>
            <a:off x="816063" y="1733601"/>
            <a:ext cx="2980547" cy="1933831"/>
          </a:xfrm>
        </p:spPr>
        <p:txBody>
          <a:bodyPr>
            <a:normAutofit/>
          </a:bodyPr>
          <a:lstStyle/>
          <a:p>
            <a:r>
              <a:rPr lang="en-US" sz="3600" dirty="0"/>
              <a:t>Current Town Facilities</a:t>
            </a:r>
          </a:p>
        </p:txBody>
      </p:sp>
      <p:pic>
        <p:nvPicPr>
          <p:cNvPr id="5" name="Content Placeholder 4" descr="A map of a town&#10;&#10;Description automatically generated with medium confidence">
            <a:extLst>
              <a:ext uri="{FF2B5EF4-FFF2-40B4-BE49-F238E27FC236}">
                <a16:creationId xmlns:a16="http://schemas.microsoft.com/office/drawing/2014/main" id="{2716A7EA-9A62-1932-0779-F258DA091A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1203" y="130278"/>
            <a:ext cx="8801677" cy="6597444"/>
          </a:xfrm>
        </p:spPr>
      </p:pic>
      <p:sp>
        <p:nvSpPr>
          <p:cNvPr id="11" name="TextBox 10">
            <a:extLst>
              <a:ext uri="{FF2B5EF4-FFF2-40B4-BE49-F238E27FC236}">
                <a16:creationId xmlns:a16="http://schemas.microsoft.com/office/drawing/2014/main" id="{8AD29DF8-DABD-AEF3-EFBB-F9AAFDD0D066}"/>
              </a:ext>
            </a:extLst>
          </p:cNvPr>
          <p:cNvSpPr txBox="1"/>
          <p:nvPr/>
        </p:nvSpPr>
        <p:spPr>
          <a:xfrm>
            <a:off x="7334648" y="2762865"/>
            <a:ext cx="49378" cy="369332"/>
          </a:xfrm>
          <a:prstGeom prst="rect">
            <a:avLst/>
          </a:prstGeom>
          <a:noFill/>
        </p:spPr>
        <p:txBody>
          <a:bodyPr wrap="square" rtlCol="0">
            <a:spAutoFit/>
          </a:bodyPr>
          <a:lstStyle/>
          <a:p>
            <a:r>
              <a:rPr lang="en-US" b="1" dirty="0"/>
              <a:t>1</a:t>
            </a:r>
          </a:p>
        </p:txBody>
      </p:sp>
      <p:sp>
        <p:nvSpPr>
          <p:cNvPr id="12" name="TextBox 11">
            <a:extLst>
              <a:ext uri="{FF2B5EF4-FFF2-40B4-BE49-F238E27FC236}">
                <a16:creationId xmlns:a16="http://schemas.microsoft.com/office/drawing/2014/main" id="{C099C585-72F1-1348-198E-3E79CB46A795}"/>
              </a:ext>
            </a:extLst>
          </p:cNvPr>
          <p:cNvSpPr txBox="1"/>
          <p:nvPr/>
        </p:nvSpPr>
        <p:spPr>
          <a:xfrm>
            <a:off x="6224035" y="3345115"/>
            <a:ext cx="304800" cy="369332"/>
          </a:xfrm>
          <a:prstGeom prst="rect">
            <a:avLst/>
          </a:prstGeom>
          <a:noFill/>
        </p:spPr>
        <p:txBody>
          <a:bodyPr wrap="square" rtlCol="0">
            <a:spAutoFit/>
          </a:bodyPr>
          <a:lstStyle/>
          <a:p>
            <a:r>
              <a:rPr lang="en-US" b="1" dirty="0"/>
              <a:t>2</a:t>
            </a:r>
          </a:p>
        </p:txBody>
      </p:sp>
      <p:sp>
        <p:nvSpPr>
          <p:cNvPr id="13" name="TextBox 12">
            <a:extLst>
              <a:ext uri="{FF2B5EF4-FFF2-40B4-BE49-F238E27FC236}">
                <a16:creationId xmlns:a16="http://schemas.microsoft.com/office/drawing/2014/main" id="{5E17F223-2F4F-5A5C-594F-EE0D0EEA7979}"/>
              </a:ext>
            </a:extLst>
          </p:cNvPr>
          <p:cNvSpPr txBox="1"/>
          <p:nvPr/>
        </p:nvSpPr>
        <p:spPr>
          <a:xfrm>
            <a:off x="6469626" y="2928768"/>
            <a:ext cx="49378" cy="369332"/>
          </a:xfrm>
          <a:prstGeom prst="rect">
            <a:avLst/>
          </a:prstGeom>
          <a:noFill/>
        </p:spPr>
        <p:txBody>
          <a:bodyPr wrap="square" rtlCol="0">
            <a:spAutoFit/>
          </a:bodyPr>
          <a:lstStyle/>
          <a:p>
            <a:r>
              <a:rPr lang="en-US" b="1" dirty="0"/>
              <a:t>3</a:t>
            </a:r>
          </a:p>
        </p:txBody>
      </p:sp>
      <p:sp>
        <p:nvSpPr>
          <p:cNvPr id="14" name="TextBox 13">
            <a:extLst>
              <a:ext uri="{FF2B5EF4-FFF2-40B4-BE49-F238E27FC236}">
                <a16:creationId xmlns:a16="http://schemas.microsoft.com/office/drawing/2014/main" id="{3690B6E2-62C1-F752-B737-C2945960B7C2}"/>
              </a:ext>
            </a:extLst>
          </p:cNvPr>
          <p:cNvSpPr txBox="1"/>
          <p:nvPr/>
        </p:nvSpPr>
        <p:spPr>
          <a:xfrm>
            <a:off x="6400799" y="2212258"/>
            <a:ext cx="334297" cy="369332"/>
          </a:xfrm>
          <a:prstGeom prst="rect">
            <a:avLst/>
          </a:prstGeom>
          <a:noFill/>
        </p:spPr>
        <p:txBody>
          <a:bodyPr wrap="square" rtlCol="0">
            <a:spAutoFit/>
          </a:bodyPr>
          <a:lstStyle/>
          <a:p>
            <a:r>
              <a:rPr lang="en-US" b="1" dirty="0"/>
              <a:t>4</a:t>
            </a:r>
          </a:p>
        </p:txBody>
      </p:sp>
      <p:sp>
        <p:nvSpPr>
          <p:cNvPr id="15" name="TextBox 14">
            <a:extLst>
              <a:ext uri="{FF2B5EF4-FFF2-40B4-BE49-F238E27FC236}">
                <a16:creationId xmlns:a16="http://schemas.microsoft.com/office/drawing/2014/main" id="{0127DC25-5D27-E657-5BE1-74997F817BE9}"/>
              </a:ext>
            </a:extLst>
          </p:cNvPr>
          <p:cNvSpPr txBox="1"/>
          <p:nvPr/>
        </p:nvSpPr>
        <p:spPr>
          <a:xfrm>
            <a:off x="9202993" y="3529781"/>
            <a:ext cx="304800" cy="369332"/>
          </a:xfrm>
          <a:prstGeom prst="rect">
            <a:avLst/>
          </a:prstGeom>
          <a:noFill/>
        </p:spPr>
        <p:txBody>
          <a:bodyPr wrap="square" rtlCol="0">
            <a:spAutoFit/>
          </a:bodyPr>
          <a:lstStyle/>
          <a:p>
            <a:r>
              <a:rPr lang="en-US" b="1" dirty="0"/>
              <a:t>5</a:t>
            </a:r>
          </a:p>
        </p:txBody>
      </p:sp>
      <p:sp>
        <p:nvSpPr>
          <p:cNvPr id="16" name="TextBox 15">
            <a:extLst>
              <a:ext uri="{FF2B5EF4-FFF2-40B4-BE49-F238E27FC236}">
                <a16:creationId xmlns:a16="http://schemas.microsoft.com/office/drawing/2014/main" id="{7020385C-C342-962B-063E-2662A4CB74DE}"/>
              </a:ext>
            </a:extLst>
          </p:cNvPr>
          <p:cNvSpPr txBox="1"/>
          <p:nvPr/>
        </p:nvSpPr>
        <p:spPr>
          <a:xfrm>
            <a:off x="816063" y="3429000"/>
            <a:ext cx="2495140" cy="2031325"/>
          </a:xfrm>
          <a:prstGeom prst="rect">
            <a:avLst/>
          </a:prstGeom>
          <a:noFill/>
        </p:spPr>
        <p:txBody>
          <a:bodyPr wrap="square" rtlCol="0">
            <a:spAutoFit/>
          </a:bodyPr>
          <a:lstStyle/>
          <a:p>
            <a:pPr marL="342900" indent="-342900">
              <a:buAutoNum type="arabicPeriod"/>
            </a:pPr>
            <a:r>
              <a:rPr lang="en-US" dirty="0"/>
              <a:t>Town Hall</a:t>
            </a:r>
          </a:p>
          <a:p>
            <a:pPr marL="342900" indent="-342900">
              <a:buAutoNum type="arabicPeriod"/>
            </a:pPr>
            <a:r>
              <a:rPr lang="en-US" dirty="0"/>
              <a:t>Current Wastewater Treatment Plant (WWTP)</a:t>
            </a:r>
          </a:p>
          <a:p>
            <a:pPr marL="342900" indent="-342900">
              <a:buAutoNum type="arabicPeriod"/>
            </a:pPr>
            <a:r>
              <a:rPr lang="en-US" dirty="0"/>
              <a:t>Recycling</a:t>
            </a:r>
          </a:p>
          <a:p>
            <a:pPr marL="342900" indent="-342900">
              <a:buAutoNum type="arabicPeriod"/>
            </a:pPr>
            <a:r>
              <a:rPr lang="en-US" dirty="0"/>
              <a:t>Fire Station / DPW</a:t>
            </a:r>
          </a:p>
          <a:p>
            <a:pPr marL="342900" indent="-342900">
              <a:buAutoNum type="arabicPeriod"/>
            </a:pPr>
            <a:r>
              <a:rPr lang="en-US" dirty="0"/>
              <a:t>New WWTP</a:t>
            </a:r>
          </a:p>
        </p:txBody>
      </p:sp>
    </p:spTree>
    <p:extLst>
      <p:ext uri="{BB962C8B-B14F-4D97-AF65-F5344CB8AC3E}">
        <p14:creationId xmlns:p14="http://schemas.microsoft.com/office/powerpoint/2010/main" val="214904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9BB7-B0A2-DC7B-53CC-E90E2826DD6F}"/>
              </a:ext>
            </a:extLst>
          </p:cNvPr>
          <p:cNvSpPr>
            <a:spLocks noGrp="1"/>
          </p:cNvSpPr>
          <p:nvPr>
            <p:ph type="title"/>
          </p:nvPr>
        </p:nvSpPr>
        <p:spPr>
          <a:xfrm>
            <a:off x="816077" y="1554829"/>
            <a:ext cx="3411795" cy="2643546"/>
          </a:xfrm>
        </p:spPr>
        <p:txBody>
          <a:bodyPr/>
          <a:lstStyle/>
          <a:p>
            <a:r>
              <a:rPr lang="en-US" dirty="0"/>
              <a:t>Current Park and rec</a:t>
            </a:r>
            <a:br>
              <a:rPr lang="en-US" dirty="0"/>
            </a:br>
            <a:r>
              <a:rPr lang="en-US" dirty="0"/>
              <a:t>Facilities</a:t>
            </a:r>
          </a:p>
        </p:txBody>
      </p:sp>
      <p:pic>
        <p:nvPicPr>
          <p:cNvPr id="5" name="Content Placeholder 4" descr="A map of a town&#10;&#10;Description automatically generated with low confidence">
            <a:extLst>
              <a:ext uri="{FF2B5EF4-FFF2-40B4-BE49-F238E27FC236}">
                <a16:creationId xmlns:a16="http://schemas.microsoft.com/office/drawing/2014/main" id="{915F15AF-66C8-4E4A-B7AD-6C7B44C1DA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4840" y="306721"/>
            <a:ext cx="8198580" cy="6244558"/>
          </a:xfrm>
        </p:spPr>
      </p:pic>
      <p:sp>
        <p:nvSpPr>
          <p:cNvPr id="3" name="TextBox 2">
            <a:extLst>
              <a:ext uri="{FF2B5EF4-FFF2-40B4-BE49-F238E27FC236}">
                <a16:creationId xmlns:a16="http://schemas.microsoft.com/office/drawing/2014/main" id="{5BDF134E-9B48-534D-EC4C-83BE00BEC53E}"/>
              </a:ext>
            </a:extLst>
          </p:cNvPr>
          <p:cNvSpPr txBox="1"/>
          <p:nvPr/>
        </p:nvSpPr>
        <p:spPr>
          <a:xfrm>
            <a:off x="786581" y="4326194"/>
            <a:ext cx="3078259" cy="1754326"/>
          </a:xfrm>
          <a:prstGeom prst="rect">
            <a:avLst/>
          </a:prstGeom>
          <a:noFill/>
        </p:spPr>
        <p:txBody>
          <a:bodyPr wrap="square" rtlCol="0">
            <a:spAutoFit/>
          </a:bodyPr>
          <a:lstStyle/>
          <a:p>
            <a:pPr marL="342900" indent="-342900">
              <a:buAutoNum type="arabicPeriod"/>
            </a:pPr>
            <a:r>
              <a:rPr lang="en-US" dirty="0"/>
              <a:t>Fireman’s Park (Town)</a:t>
            </a:r>
          </a:p>
          <a:p>
            <a:pPr marL="342900" indent="-342900">
              <a:buAutoNum type="arabicPeriod"/>
            </a:pPr>
            <a:r>
              <a:rPr lang="en-US" dirty="0"/>
              <a:t>Kaul Park (Town)</a:t>
            </a:r>
          </a:p>
          <a:p>
            <a:pPr marL="342900" indent="-342900">
              <a:buAutoNum type="arabicPeriod"/>
            </a:pPr>
            <a:r>
              <a:rPr lang="en-US" dirty="0"/>
              <a:t>Ski Slide Park (Town)</a:t>
            </a:r>
          </a:p>
          <a:p>
            <a:pPr marL="342900" indent="-342900">
              <a:buAutoNum type="arabicPeriod"/>
            </a:pPr>
            <a:r>
              <a:rPr lang="en-US" dirty="0" err="1"/>
              <a:t>Kanow</a:t>
            </a:r>
            <a:r>
              <a:rPr lang="en-US" dirty="0"/>
              <a:t> Park (County)</a:t>
            </a:r>
          </a:p>
          <a:p>
            <a:pPr marL="342900" indent="-342900">
              <a:buAutoNum type="arabicPeriod"/>
            </a:pPr>
            <a:r>
              <a:rPr lang="en-US" dirty="0"/>
              <a:t>Wayside Park on Rock River (County)</a:t>
            </a:r>
          </a:p>
        </p:txBody>
      </p:sp>
      <p:sp>
        <p:nvSpPr>
          <p:cNvPr id="4" name="TextBox 3">
            <a:extLst>
              <a:ext uri="{FF2B5EF4-FFF2-40B4-BE49-F238E27FC236}">
                <a16:creationId xmlns:a16="http://schemas.microsoft.com/office/drawing/2014/main" id="{81A7881A-5CE0-9FBC-6AE3-0BDEEB4BF88B}"/>
              </a:ext>
            </a:extLst>
          </p:cNvPr>
          <p:cNvSpPr txBox="1"/>
          <p:nvPr/>
        </p:nvSpPr>
        <p:spPr>
          <a:xfrm>
            <a:off x="6656439" y="3500284"/>
            <a:ext cx="206477" cy="369332"/>
          </a:xfrm>
          <a:prstGeom prst="rect">
            <a:avLst/>
          </a:prstGeom>
          <a:noFill/>
        </p:spPr>
        <p:txBody>
          <a:bodyPr wrap="square" rtlCol="0">
            <a:spAutoFit/>
          </a:bodyPr>
          <a:lstStyle/>
          <a:p>
            <a:r>
              <a:rPr lang="en-US" b="1" dirty="0"/>
              <a:t>1</a:t>
            </a:r>
          </a:p>
        </p:txBody>
      </p:sp>
      <p:sp>
        <p:nvSpPr>
          <p:cNvPr id="6" name="TextBox 5">
            <a:extLst>
              <a:ext uri="{FF2B5EF4-FFF2-40B4-BE49-F238E27FC236}">
                <a16:creationId xmlns:a16="http://schemas.microsoft.com/office/drawing/2014/main" id="{F40C57C6-871F-CE42-1587-12BF51929109}"/>
              </a:ext>
            </a:extLst>
          </p:cNvPr>
          <p:cNvSpPr txBox="1"/>
          <p:nvPr/>
        </p:nvSpPr>
        <p:spPr>
          <a:xfrm>
            <a:off x="8361955" y="1510271"/>
            <a:ext cx="284375" cy="369332"/>
          </a:xfrm>
          <a:prstGeom prst="rect">
            <a:avLst/>
          </a:prstGeom>
          <a:noFill/>
        </p:spPr>
        <p:txBody>
          <a:bodyPr wrap="square" rtlCol="0">
            <a:spAutoFit/>
          </a:bodyPr>
          <a:lstStyle/>
          <a:p>
            <a:r>
              <a:rPr lang="en-US" b="1" dirty="0"/>
              <a:t>2</a:t>
            </a:r>
          </a:p>
        </p:txBody>
      </p:sp>
      <p:sp>
        <p:nvSpPr>
          <p:cNvPr id="7" name="TextBox 6">
            <a:extLst>
              <a:ext uri="{FF2B5EF4-FFF2-40B4-BE49-F238E27FC236}">
                <a16:creationId xmlns:a16="http://schemas.microsoft.com/office/drawing/2014/main" id="{5B0A1808-F0B0-F37F-AD4E-467BF98DBFD7}"/>
              </a:ext>
            </a:extLst>
          </p:cNvPr>
          <p:cNvSpPr txBox="1"/>
          <p:nvPr/>
        </p:nvSpPr>
        <p:spPr>
          <a:xfrm>
            <a:off x="8957187" y="4591665"/>
            <a:ext cx="226142" cy="379163"/>
          </a:xfrm>
          <a:prstGeom prst="rect">
            <a:avLst/>
          </a:prstGeom>
          <a:noFill/>
        </p:spPr>
        <p:txBody>
          <a:bodyPr wrap="square" rtlCol="0">
            <a:spAutoFit/>
          </a:bodyPr>
          <a:lstStyle/>
          <a:p>
            <a:r>
              <a:rPr lang="en-US" b="1" dirty="0"/>
              <a:t>3</a:t>
            </a:r>
          </a:p>
        </p:txBody>
      </p:sp>
      <p:sp>
        <p:nvSpPr>
          <p:cNvPr id="8" name="TextBox 7">
            <a:extLst>
              <a:ext uri="{FF2B5EF4-FFF2-40B4-BE49-F238E27FC236}">
                <a16:creationId xmlns:a16="http://schemas.microsoft.com/office/drawing/2014/main" id="{7D3E05C1-C12E-C922-EC98-51D2C11F642B}"/>
              </a:ext>
            </a:extLst>
          </p:cNvPr>
          <p:cNvSpPr txBox="1"/>
          <p:nvPr/>
        </p:nvSpPr>
        <p:spPr>
          <a:xfrm>
            <a:off x="8219768" y="3938442"/>
            <a:ext cx="284375" cy="369332"/>
          </a:xfrm>
          <a:prstGeom prst="rect">
            <a:avLst/>
          </a:prstGeom>
          <a:noFill/>
        </p:spPr>
        <p:txBody>
          <a:bodyPr wrap="square" rtlCol="0">
            <a:spAutoFit/>
          </a:bodyPr>
          <a:lstStyle/>
          <a:p>
            <a:r>
              <a:rPr lang="en-US" b="1" dirty="0"/>
              <a:t>4</a:t>
            </a:r>
          </a:p>
        </p:txBody>
      </p:sp>
      <p:sp>
        <p:nvSpPr>
          <p:cNvPr id="9" name="TextBox 8">
            <a:extLst>
              <a:ext uri="{FF2B5EF4-FFF2-40B4-BE49-F238E27FC236}">
                <a16:creationId xmlns:a16="http://schemas.microsoft.com/office/drawing/2014/main" id="{F3235ED6-A56A-26CD-5E89-F884BCE9CDFC}"/>
              </a:ext>
            </a:extLst>
          </p:cNvPr>
          <p:cNvSpPr txBox="1"/>
          <p:nvPr/>
        </p:nvSpPr>
        <p:spPr>
          <a:xfrm>
            <a:off x="7816645" y="4041058"/>
            <a:ext cx="147485" cy="369332"/>
          </a:xfrm>
          <a:prstGeom prst="rect">
            <a:avLst/>
          </a:prstGeom>
          <a:noFill/>
        </p:spPr>
        <p:txBody>
          <a:bodyPr wrap="square" rtlCol="0">
            <a:spAutoFit/>
          </a:bodyPr>
          <a:lstStyle/>
          <a:p>
            <a:r>
              <a:rPr lang="en-US" b="1" dirty="0"/>
              <a:t>5</a:t>
            </a:r>
          </a:p>
        </p:txBody>
      </p:sp>
    </p:spTree>
    <p:extLst>
      <p:ext uri="{BB962C8B-B14F-4D97-AF65-F5344CB8AC3E}">
        <p14:creationId xmlns:p14="http://schemas.microsoft.com/office/powerpoint/2010/main" val="11728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106C-143C-0603-F8A7-69E09000B39C}"/>
              </a:ext>
            </a:extLst>
          </p:cNvPr>
          <p:cNvSpPr>
            <a:spLocks noGrp="1"/>
          </p:cNvSpPr>
          <p:nvPr>
            <p:ph type="title"/>
          </p:nvPr>
        </p:nvSpPr>
        <p:spPr/>
        <p:txBody>
          <a:bodyPr>
            <a:noAutofit/>
          </a:bodyPr>
          <a:lstStyle/>
          <a:p>
            <a:r>
              <a:rPr lang="en-US" sz="3600" dirty="0"/>
              <a:t>Priority Issues for </a:t>
            </a:r>
            <a:r>
              <a:rPr lang="en-US" sz="3600" dirty="0" err="1"/>
              <a:t>Ixonia’s</a:t>
            </a:r>
            <a:r>
              <a:rPr lang="en-US" sz="3600" dirty="0"/>
              <a:t> Future Identified by Community Survey</a:t>
            </a:r>
          </a:p>
        </p:txBody>
      </p:sp>
      <p:sp>
        <p:nvSpPr>
          <p:cNvPr id="3" name="Content Placeholder 2">
            <a:extLst>
              <a:ext uri="{FF2B5EF4-FFF2-40B4-BE49-F238E27FC236}">
                <a16:creationId xmlns:a16="http://schemas.microsoft.com/office/drawing/2014/main" id="{B785EC27-41D7-A058-8ECA-99C197A9D97C}"/>
              </a:ext>
            </a:extLst>
          </p:cNvPr>
          <p:cNvSpPr>
            <a:spLocks noGrp="1"/>
          </p:cNvSpPr>
          <p:nvPr>
            <p:ph sz="half" idx="1"/>
          </p:nvPr>
        </p:nvSpPr>
        <p:spPr/>
        <p:txBody>
          <a:bodyPr>
            <a:normAutofit fontScale="92500"/>
          </a:bodyPr>
          <a:lstStyle/>
          <a:p>
            <a:r>
              <a:rPr lang="en-US" dirty="0"/>
              <a:t>Preserve Rural Small-Town Atmosphere</a:t>
            </a:r>
          </a:p>
          <a:p>
            <a:r>
              <a:rPr lang="en-US" dirty="0"/>
              <a:t>Preserve Natural and Open Space</a:t>
            </a:r>
          </a:p>
          <a:p>
            <a:r>
              <a:rPr lang="en-US" dirty="0"/>
              <a:t>Keep Established Businesses and Industries</a:t>
            </a:r>
          </a:p>
          <a:p>
            <a:r>
              <a:rPr lang="en-US" dirty="0"/>
              <a:t>Maintain and Improve Local Roads</a:t>
            </a:r>
          </a:p>
          <a:p>
            <a:r>
              <a:rPr lang="en-US" dirty="0"/>
              <a:t>Attract and Support More Retail and Service Businesses</a:t>
            </a:r>
          </a:p>
          <a:p>
            <a:r>
              <a:rPr lang="en-US" dirty="0"/>
              <a:t>Improve Public Safety and Security</a:t>
            </a:r>
          </a:p>
        </p:txBody>
      </p:sp>
      <p:sp>
        <p:nvSpPr>
          <p:cNvPr id="4" name="Content Placeholder 3">
            <a:extLst>
              <a:ext uri="{FF2B5EF4-FFF2-40B4-BE49-F238E27FC236}">
                <a16:creationId xmlns:a16="http://schemas.microsoft.com/office/drawing/2014/main" id="{ADD520BA-F70F-759A-7B6F-3715169F075F}"/>
              </a:ext>
            </a:extLst>
          </p:cNvPr>
          <p:cNvSpPr>
            <a:spLocks noGrp="1"/>
          </p:cNvSpPr>
          <p:nvPr>
            <p:ph sz="half" idx="2"/>
          </p:nvPr>
        </p:nvSpPr>
        <p:spPr/>
        <p:txBody>
          <a:bodyPr>
            <a:normAutofit fontScale="92500"/>
          </a:bodyPr>
          <a:lstStyle/>
          <a:p>
            <a:r>
              <a:rPr lang="en-US" dirty="0"/>
              <a:t>Enhance Park and Recreation Activities</a:t>
            </a:r>
          </a:p>
          <a:p>
            <a:r>
              <a:rPr lang="en-US" dirty="0"/>
              <a:t>Improve Marietta Avenue</a:t>
            </a:r>
          </a:p>
          <a:p>
            <a:r>
              <a:rPr lang="en-US" dirty="0"/>
              <a:t>Improve the Image of the Industrial Park</a:t>
            </a:r>
          </a:p>
          <a:p>
            <a:r>
              <a:rPr lang="en-US" dirty="0"/>
              <a:t>Plan for Growth</a:t>
            </a:r>
          </a:p>
          <a:p>
            <a:r>
              <a:rPr lang="en-US" dirty="0"/>
              <a:t>Maintain and Improve the Sense of Community</a:t>
            </a:r>
          </a:p>
          <a:p>
            <a:r>
              <a:rPr lang="en-US" dirty="0"/>
              <a:t>Develop Vibrant, Well-Planned Neighborhoods</a:t>
            </a:r>
          </a:p>
          <a:p>
            <a:endParaRPr lang="en-US" dirty="0"/>
          </a:p>
        </p:txBody>
      </p:sp>
    </p:spTree>
    <p:extLst>
      <p:ext uri="{BB962C8B-B14F-4D97-AF65-F5344CB8AC3E}">
        <p14:creationId xmlns:p14="http://schemas.microsoft.com/office/powerpoint/2010/main" val="7022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F50F-848C-86AD-9981-598C4E97CC0E}"/>
              </a:ext>
            </a:extLst>
          </p:cNvPr>
          <p:cNvSpPr>
            <a:spLocks noGrp="1"/>
          </p:cNvSpPr>
          <p:nvPr>
            <p:ph type="title"/>
          </p:nvPr>
        </p:nvSpPr>
        <p:spPr>
          <a:xfrm>
            <a:off x="747252" y="2925992"/>
            <a:ext cx="3510116" cy="1325563"/>
          </a:xfrm>
        </p:spPr>
        <p:txBody>
          <a:bodyPr>
            <a:normAutofit fontScale="90000"/>
          </a:bodyPr>
          <a:lstStyle/>
          <a:p>
            <a:r>
              <a:rPr lang="en-US" dirty="0"/>
              <a:t>Key Future Needs &amp; Objectives</a:t>
            </a:r>
          </a:p>
        </p:txBody>
      </p:sp>
      <p:graphicFrame>
        <p:nvGraphicFramePr>
          <p:cNvPr id="6" name="Content Placeholder 2">
            <a:extLst>
              <a:ext uri="{FF2B5EF4-FFF2-40B4-BE49-F238E27FC236}">
                <a16:creationId xmlns:a16="http://schemas.microsoft.com/office/drawing/2014/main" id="{FF286D41-E7B2-3B79-6CEF-69FF5D279B82}"/>
              </a:ext>
            </a:extLst>
          </p:cNvPr>
          <p:cNvGraphicFramePr>
            <a:graphicFrameLocks noGrp="1"/>
          </p:cNvGraphicFramePr>
          <p:nvPr>
            <p:ph idx="1"/>
            <p:extLst>
              <p:ext uri="{D42A27DB-BD31-4B8C-83A1-F6EECF244321}">
                <p14:modId xmlns:p14="http://schemas.microsoft.com/office/powerpoint/2010/main" val="1614861274"/>
              </p:ext>
            </p:extLst>
          </p:nvPr>
        </p:nvGraphicFramePr>
        <p:xfrm>
          <a:off x="4424517" y="403121"/>
          <a:ext cx="7531508" cy="6096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36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F14C-30D5-27C6-E06C-79EF716B8CDE}"/>
              </a:ext>
            </a:extLst>
          </p:cNvPr>
          <p:cNvSpPr>
            <a:spLocks noGrp="1"/>
          </p:cNvSpPr>
          <p:nvPr>
            <p:ph type="title"/>
          </p:nvPr>
        </p:nvSpPr>
        <p:spPr/>
        <p:txBody>
          <a:bodyPr/>
          <a:lstStyle/>
          <a:p>
            <a:r>
              <a:rPr lang="en-US" dirty="0"/>
              <a:t>Key Future Needs &amp; Objectives</a:t>
            </a:r>
          </a:p>
        </p:txBody>
      </p:sp>
      <p:graphicFrame>
        <p:nvGraphicFramePr>
          <p:cNvPr id="13" name="Content Placeholder 2">
            <a:extLst>
              <a:ext uri="{FF2B5EF4-FFF2-40B4-BE49-F238E27FC236}">
                <a16:creationId xmlns:a16="http://schemas.microsoft.com/office/drawing/2014/main" id="{0870578B-AC7F-536A-C793-0AC5E994537E}"/>
              </a:ext>
            </a:extLst>
          </p:cNvPr>
          <p:cNvGraphicFramePr>
            <a:graphicFrameLocks noGrp="1"/>
          </p:cNvGraphicFramePr>
          <p:nvPr>
            <p:ph idx="1"/>
            <p:extLst>
              <p:ext uri="{D42A27DB-BD31-4B8C-83A1-F6EECF244321}">
                <p14:modId xmlns:p14="http://schemas.microsoft.com/office/powerpoint/2010/main" val="1209780340"/>
              </p:ext>
            </p:extLst>
          </p:nvPr>
        </p:nvGraphicFramePr>
        <p:xfrm>
          <a:off x="1103670" y="1690688"/>
          <a:ext cx="10515600" cy="4163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22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73E4-358B-4C7B-3681-F7CD68301E8D}"/>
              </a:ext>
            </a:extLst>
          </p:cNvPr>
          <p:cNvSpPr>
            <a:spLocks noGrp="1"/>
          </p:cNvSpPr>
          <p:nvPr>
            <p:ph type="title"/>
          </p:nvPr>
        </p:nvSpPr>
        <p:spPr>
          <a:xfrm>
            <a:off x="991964" y="2766218"/>
            <a:ext cx="3285067" cy="1325563"/>
          </a:xfrm>
        </p:spPr>
        <p:txBody>
          <a:bodyPr>
            <a:normAutofit fontScale="90000"/>
          </a:bodyPr>
          <a:lstStyle/>
          <a:p>
            <a:r>
              <a:rPr lang="en-US" dirty="0"/>
              <a:t>Key Future Needs &amp; Objectives</a:t>
            </a:r>
          </a:p>
        </p:txBody>
      </p:sp>
      <p:graphicFrame>
        <p:nvGraphicFramePr>
          <p:cNvPr id="5" name="Content Placeholder 2">
            <a:extLst>
              <a:ext uri="{FF2B5EF4-FFF2-40B4-BE49-F238E27FC236}">
                <a16:creationId xmlns:a16="http://schemas.microsoft.com/office/drawing/2014/main" id="{0FFC4409-B371-2BF4-051C-76B25572FEB7}"/>
              </a:ext>
            </a:extLst>
          </p:cNvPr>
          <p:cNvGraphicFramePr>
            <a:graphicFrameLocks noGrp="1"/>
          </p:cNvGraphicFramePr>
          <p:nvPr>
            <p:ph idx="1"/>
            <p:extLst>
              <p:ext uri="{D42A27DB-BD31-4B8C-83A1-F6EECF244321}">
                <p14:modId xmlns:p14="http://schemas.microsoft.com/office/powerpoint/2010/main" val="3365729978"/>
              </p:ext>
            </p:extLst>
          </p:nvPr>
        </p:nvGraphicFramePr>
        <p:xfrm>
          <a:off x="838197" y="245806"/>
          <a:ext cx="11245647" cy="5607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24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73E4-358B-4C7B-3681-F7CD68301E8D}"/>
              </a:ext>
            </a:extLst>
          </p:cNvPr>
          <p:cNvSpPr>
            <a:spLocks noGrp="1"/>
          </p:cNvSpPr>
          <p:nvPr>
            <p:ph type="title"/>
          </p:nvPr>
        </p:nvSpPr>
        <p:spPr/>
        <p:txBody>
          <a:bodyPr/>
          <a:lstStyle/>
          <a:p>
            <a:r>
              <a:rPr lang="en-US"/>
              <a:t>Key Future Needs &amp; Objectives</a:t>
            </a:r>
            <a:endParaRPr lang="en-US" dirty="0"/>
          </a:p>
        </p:txBody>
      </p:sp>
      <p:graphicFrame>
        <p:nvGraphicFramePr>
          <p:cNvPr id="5" name="Content Placeholder 2">
            <a:extLst>
              <a:ext uri="{FF2B5EF4-FFF2-40B4-BE49-F238E27FC236}">
                <a16:creationId xmlns:a16="http://schemas.microsoft.com/office/drawing/2014/main" id="{0FFC4409-B371-2BF4-051C-76B25572FEB7}"/>
              </a:ext>
            </a:extLst>
          </p:cNvPr>
          <p:cNvGraphicFramePr>
            <a:graphicFrameLocks noGrp="1"/>
          </p:cNvGraphicFramePr>
          <p:nvPr>
            <p:ph idx="1"/>
            <p:extLst>
              <p:ext uri="{D42A27DB-BD31-4B8C-83A1-F6EECF244321}">
                <p14:modId xmlns:p14="http://schemas.microsoft.com/office/powerpoint/2010/main" val="2720751878"/>
              </p:ext>
            </p:extLst>
          </p:nvPr>
        </p:nvGraphicFramePr>
        <p:xfrm>
          <a:off x="2758791" y="2103627"/>
          <a:ext cx="9698680" cy="4163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27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013C-145E-5929-731C-86B905258848}"/>
              </a:ext>
            </a:extLst>
          </p:cNvPr>
          <p:cNvSpPr>
            <a:spLocks noGrp="1"/>
          </p:cNvSpPr>
          <p:nvPr>
            <p:ph type="title"/>
          </p:nvPr>
        </p:nvSpPr>
        <p:spPr>
          <a:xfrm>
            <a:off x="1021459" y="1603990"/>
            <a:ext cx="3875006" cy="2033946"/>
          </a:xfrm>
        </p:spPr>
        <p:txBody>
          <a:bodyPr>
            <a:normAutofit fontScale="90000"/>
          </a:bodyPr>
          <a:lstStyle/>
          <a:p>
            <a:r>
              <a:rPr lang="en-US" dirty="0"/>
              <a:t>Areas of Future Development</a:t>
            </a:r>
          </a:p>
        </p:txBody>
      </p:sp>
      <p:pic>
        <p:nvPicPr>
          <p:cNvPr id="5" name="Content Placeholder 4" descr="A picture containing map, text&#10;&#10;Description automatically generated">
            <a:extLst>
              <a:ext uri="{FF2B5EF4-FFF2-40B4-BE49-F238E27FC236}">
                <a16:creationId xmlns:a16="http://schemas.microsoft.com/office/drawing/2014/main" id="{29F5B466-7AF2-0AF5-AEA7-62B11FF03C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0259" y="160236"/>
            <a:ext cx="6604665" cy="6537528"/>
          </a:xfrm>
        </p:spPr>
      </p:pic>
      <p:pic>
        <p:nvPicPr>
          <p:cNvPr id="7" name="Picture 6">
            <a:extLst>
              <a:ext uri="{FF2B5EF4-FFF2-40B4-BE49-F238E27FC236}">
                <a16:creationId xmlns:a16="http://schemas.microsoft.com/office/drawing/2014/main" id="{08FA38F2-7DC8-42A2-7CEA-C3862BDC8742}"/>
              </a:ext>
            </a:extLst>
          </p:cNvPr>
          <p:cNvPicPr>
            <a:picLocks noChangeAspect="1"/>
          </p:cNvPicPr>
          <p:nvPr/>
        </p:nvPicPr>
        <p:blipFill>
          <a:blip r:embed="rId4"/>
          <a:stretch>
            <a:fillRect/>
          </a:stretch>
        </p:blipFill>
        <p:spPr>
          <a:xfrm>
            <a:off x="874892" y="3528306"/>
            <a:ext cx="4168140" cy="2987040"/>
          </a:xfrm>
          <a:prstGeom prst="rect">
            <a:avLst/>
          </a:prstGeom>
        </p:spPr>
      </p:pic>
    </p:spTree>
    <p:extLst>
      <p:ext uri="{BB962C8B-B14F-4D97-AF65-F5344CB8AC3E}">
        <p14:creationId xmlns:p14="http://schemas.microsoft.com/office/powerpoint/2010/main" val="182088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AA3F-879B-1FEA-B76B-D45AD4335715}"/>
              </a:ext>
            </a:extLst>
          </p:cNvPr>
          <p:cNvSpPr>
            <a:spLocks noGrp="1"/>
          </p:cNvSpPr>
          <p:nvPr>
            <p:ph type="title"/>
          </p:nvPr>
        </p:nvSpPr>
        <p:spPr/>
        <p:txBody>
          <a:bodyPr>
            <a:normAutofit fontScale="90000"/>
          </a:bodyPr>
          <a:lstStyle/>
          <a:p>
            <a:r>
              <a:rPr lang="en-US"/>
              <a:t>Opportunities to comment on the plan</a:t>
            </a:r>
            <a:endParaRPr lang="en-US" dirty="0"/>
          </a:p>
        </p:txBody>
      </p:sp>
      <p:sp>
        <p:nvSpPr>
          <p:cNvPr id="3" name="Content Placeholder 2">
            <a:extLst>
              <a:ext uri="{FF2B5EF4-FFF2-40B4-BE49-F238E27FC236}">
                <a16:creationId xmlns:a16="http://schemas.microsoft.com/office/drawing/2014/main" id="{7323CAF8-3673-F6CC-6906-70167B5E839E}"/>
              </a:ext>
            </a:extLst>
          </p:cNvPr>
          <p:cNvSpPr>
            <a:spLocks noGrp="1"/>
          </p:cNvSpPr>
          <p:nvPr>
            <p:ph idx="1"/>
          </p:nvPr>
        </p:nvSpPr>
        <p:spPr>
          <a:xfrm>
            <a:off x="838200" y="2013857"/>
            <a:ext cx="10870096" cy="4163106"/>
          </a:xfrm>
        </p:spPr>
        <p:txBody>
          <a:bodyPr>
            <a:normAutofit/>
          </a:bodyPr>
          <a:lstStyle/>
          <a:p>
            <a:r>
              <a:rPr lang="en-US" dirty="0"/>
              <a:t>Tonight – ask questions, talk with Committee members, fill out a comment card</a:t>
            </a:r>
          </a:p>
          <a:p>
            <a:r>
              <a:rPr lang="en-US" dirty="0"/>
              <a:t>Proposed Comprehensive Plan posted on Town website – goal of July 20</a:t>
            </a:r>
          </a:p>
          <a:p>
            <a:r>
              <a:rPr lang="en-US" dirty="0"/>
              <a:t>August 23 at 7 pm – Presentation of proposed Comprehensive Plan to </a:t>
            </a:r>
            <a:r>
              <a:rPr lang="en-US" dirty="0" err="1"/>
              <a:t>Ixonia</a:t>
            </a:r>
            <a:r>
              <a:rPr lang="en-US" dirty="0"/>
              <a:t> Plan Commission</a:t>
            </a:r>
          </a:p>
          <a:p>
            <a:r>
              <a:rPr lang="en-US" dirty="0"/>
              <a:t>October 9 at 7 pm – Town Board public hearing for approval of Comprehensive Plan</a:t>
            </a:r>
          </a:p>
          <a:p>
            <a:r>
              <a:rPr lang="en-US" dirty="0"/>
              <a:t>Email comments to the Town anytime at </a:t>
            </a:r>
            <a:r>
              <a:rPr lang="en-US" dirty="0">
                <a:hlinkClick r:id="rId2"/>
              </a:rPr>
              <a:t>https://townofixonia.com/contact-us/</a:t>
            </a:r>
            <a:endParaRPr lang="en-US" dirty="0"/>
          </a:p>
          <a:p>
            <a:endParaRPr lang="en-US" dirty="0"/>
          </a:p>
        </p:txBody>
      </p:sp>
    </p:spTree>
    <p:extLst>
      <p:ext uri="{BB962C8B-B14F-4D97-AF65-F5344CB8AC3E}">
        <p14:creationId xmlns:p14="http://schemas.microsoft.com/office/powerpoint/2010/main" val="95897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12C3-0B72-3811-BA02-FE3D2C41EC2A}"/>
              </a:ext>
            </a:extLst>
          </p:cNvPr>
          <p:cNvSpPr>
            <a:spLocks noGrp="1"/>
          </p:cNvSpPr>
          <p:nvPr>
            <p:ph type="title"/>
          </p:nvPr>
        </p:nvSpPr>
        <p:spPr>
          <a:xfrm>
            <a:off x="2891366" y="4376686"/>
            <a:ext cx="6409267" cy="1325563"/>
          </a:xfrm>
        </p:spPr>
        <p:txBody>
          <a:bodyPr/>
          <a:lstStyle/>
          <a:p>
            <a:pPr algn="ctr"/>
            <a:r>
              <a:rPr lang="en-US" dirty="0"/>
              <a:t>Questions?</a:t>
            </a:r>
          </a:p>
        </p:txBody>
      </p:sp>
      <p:sp>
        <p:nvSpPr>
          <p:cNvPr id="3" name="Content Placeholder 2">
            <a:extLst>
              <a:ext uri="{FF2B5EF4-FFF2-40B4-BE49-F238E27FC236}">
                <a16:creationId xmlns:a16="http://schemas.microsoft.com/office/drawing/2014/main" id="{2D64CDEB-F2C6-FAA7-BDF0-74A947E0F4B8}"/>
              </a:ext>
            </a:extLst>
          </p:cNvPr>
          <p:cNvSpPr>
            <a:spLocks noGrp="1"/>
          </p:cNvSpPr>
          <p:nvPr>
            <p:ph idx="1"/>
          </p:nvPr>
        </p:nvSpPr>
        <p:spPr>
          <a:xfrm>
            <a:off x="838200" y="2705473"/>
            <a:ext cx="10515600" cy="1596045"/>
          </a:xfrm>
        </p:spPr>
        <p:txBody>
          <a:bodyPr>
            <a:normAutofit/>
          </a:bodyPr>
          <a:lstStyle/>
          <a:p>
            <a:pPr marL="0" indent="0" algn="ctr">
              <a:buNone/>
            </a:pPr>
            <a:r>
              <a:rPr lang="en-US" sz="4800" b="1" i="1" dirty="0"/>
              <a:t>Thank you for sharing your thoughts and helping shape the future of </a:t>
            </a:r>
            <a:r>
              <a:rPr lang="en-US" sz="4800" b="1" i="1" dirty="0" err="1"/>
              <a:t>Ixonia</a:t>
            </a:r>
            <a:r>
              <a:rPr lang="en-US" sz="4800" b="1" i="1" dirty="0"/>
              <a:t>!</a:t>
            </a:r>
          </a:p>
        </p:txBody>
      </p:sp>
    </p:spTree>
    <p:extLst>
      <p:ext uri="{BB962C8B-B14F-4D97-AF65-F5344CB8AC3E}">
        <p14:creationId xmlns:p14="http://schemas.microsoft.com/office/powerpoint/2010/main" val="4181817645"/>
      </p:ext>
    </p:extLst>
  </p:cSld>
  <p:clrMapOvr>
    <a:masterClrMapping/>
  </p:clrMapOvr>
  <mc:AlternateContent xmlns:mc="http://schemas.openxmlformats.org/markup-compatibility/2006" xmlns:p14="http://schemas.microsoft.com/office/powerpoint/2010/main">
    <mc:Choice Requires="p14">
      <p:transition spd="slow" p14:dur="3400" advTm="4116">
        <p14:reveal/>
      </p:transition>
    </mc:Choice>
    <mc:Fallback xmlns="">
      <p:transition spd="slow" advTm="411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CDF1-3684-5A3B-A08E-13B2F732EA5F}"/>
              </a:ext>
            </a:extLst>
          </p:cNvPr>
          <p:cNvSpPr>
            <a:spLocks noGrp="1"/>
          </p:cNvSpPr>
          <p:nvPr>
            <p:ph type="title"/>
          </p:nvPr>
        </p:nvSpPr>
        <p:spPr/>
        <p:txBody>
          <a:bodyPr>
            <a:normAutofit fontScale="90000"/>
          </a:bodyPr>
          <a:lstStyle/>
          <a:p>
            <a:r>
              <a:rPr lang="en-US" dirty="0">
                <a:latin typeface="Copperplate Gothic Light"/>
              </a:rPr>
              <a:t>Planning for the Future – What is a Comprehensive Plan?</a:t>
            </a:r>
          </a:p>
        </p:txBody>
      </p:sp>
      <p:sp>
        <p:nvSpPr>
          <p:cNvPr id="3" name="Content Placeholder 2">
            <a:extLst>
              <a:ext uri="{FF2B5EF4-FFF2-40B4-BE49-F238E27FC236}">
                <a16:creationId xmlns:a16="http://schemas.microsoft.com/office/drawing/2014/main" id="{C23F3E69-5B9C-13F8-12AA-EE5EDB33DF80}"/>
              </a:ext>
            </a:extLst>
          </p:cNvPr>
          <p:cNvSpPr>
            <a:spLocks noGrp="1"/>
          </p:cNvSpPr>
          <p:nvPr>
            <p:ph idx="1"/>
          </p:nvPr>
        </p:nvSpPr>
        <p:spPr>
          <a:xfrm>
            <a:off x="838200" y="2030120"/>
            <a:ext cx="10506420" cy="4261823"/>
          </a:xfrm>
        </p:spPr>
        <p:txBody>
          <a:bodyPr vert="horz" lIns="91440" tIns="45720" rIns="91440" bIns="45720" rtlCol="0" anchor="t">
            <a:normAutofit lnSpcReduction="10000"/>
          </a:bodyPr>
          <a:lstStyle/>
          <a:p>
            <a:r>
              <a:rPr lang="en-US" dirty="0"/>
              <a:t>Required by Wisconsin Statutes for communities that adopt ordinances regulating land use and development</a:t>
            </a:r>
          </a:p>
          <a:p>
            <a:r>
              <a:rPr lang="en-US" dirty="0"/>
              <a:t>Document that compiles data and maps illustrating the Town’s history and current conditions</a:t>
            </a:r>
          </a:p>
          <a:p>
            <a:r>
              <a:rPr lang="en-US" dirty="0"/>
              <a:t>Opportunity to envision the future – what changes will the Town need to adapt to and what changes would residents, business owners and others like to see?</a:t>
            </a:r>
          </a:p>
          <a:p>
            <a:r>
              <a:rPr lang="en-US" dirty="0"/>
              <a:t>Vision and action plan to guide the Town in the future development of the community</a:t>
            </a:r>
          </a:p>
          <a:p>
            <a:r>
              <a:rPr lang="en-US" sz="3600" b="1" i="1" dirty="0"/>
              <a:t>Shaped by public participation </a:t>
            </a:r>
            <a:endParaRPr lang="en-US" sz="3600" dirty="0"/>
          </a:p>
          <a:p>
            <a:endParaRPr lang="en-US" dirty="0"/>
          </a:p>
        </p:txBody>
      </p:sp>
    </p:spTree>
    <p:extLst>
      <p:ext uri="{BB962C8B-B14F-4D97-AF65-F5344CB8AC3E}">
        <p14:creationId xmlns:p14="http://schemas.microsoft.com/office/powerpoint/2010/main" val="1392098100"/>
      </p:ext>
    </p:extLst>
  </p:cSld>
  <p:clrMapOvr>
    <a:masterClrMapping/>
  </p:clrMapOvr>
  <p:transition spd="slow" advClick="0" advTm="1699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04DA-10FE-E11A-D975-7D665B491559}"/>
              </a:ext>
            </a:extLst>
          </p:cNvPr>
          <p:cNvSpPr>
            <a:spLocks noGrp="1"/>
          </p:cNvSpPr>
          <p:nvPr>
            <p:ph type="title"/>
          </p:nvPr>
        </p:nvSpPr>
        <p:spPr>
          <a:xfrm>
            <a:off x="612843" y="2496091"/>
            <a:ext cx="3142034" cy="2130338"/>
          </a:xfrm>
        </p:spPr>
        <p:txBody>
          <a:bodyPr>
            <a:normAutofit/>
          </a:bodyPr>
          <a:lstStyle/>
          <a:p>
            <a:pPr algn="r"/>
            <a:r>
              <a:rPr lang="en-US" dirty="0"/>
              <a:t>Elements of the  Plan</a:t>
            </a:r>
          </a:p>
        </p:txBody>
      </p:sp>
      <p:graphicFrame>
        <p:nvGraphicFramePr>
          <p:cNvPr id="4" name="Content Placeholder 3">
            <a:extLst>
              <a:ext uri="{FF2B5EF4-FFF2-40B4-BE49-F238E27FC236}">
                <a16:creationId xmlns:a16="http://schemas.microsoft.com/office/drawing/2014/main" id="{EE8F46E3-C4EA-1336-30BC-9F9192F77FD0}"/>
              </a:ext>
            </a:extLst>
          </p:cNvPr>
          <p:cNvGraphicFramePr>
            <a:graphicFrameLocks noGrp="1"/>
          </p:cNvGraphicFramePr>
          <p:nvPr>
            <p:ph idx="1"/>
            <p:extLst>
              <p:ext uri="{D42A27DB-BD31-4B8C-83A1-F6EECF244321}">
                <p14:modId xmlns:p14="http://schemas.microsoft.com/office/powerpoint/2010/main" val="3411943184"/>
              </p:ext>
            </p:extLst>
          </p:nvPr>
        </p:nvGraphicFramePr>
        <p:xfrm>
          <a:off x="2854960" y="330199"/>
          <a:ext cx="9182793" cy="619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156020"/>
      </p:ext>
    </p:extLst>
  </p:cSld>
  <p:clrMapOvr>
    <a:masterClrMapping/>
  </p:clrMapOvr>
  <p:transition spd="slow" advTm="1397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F6924B3-6CE0-4A4D-986E-731A5FACC2F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F44A78E-C39F-4169-8AA8-E4D1507D771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03ECEBC-0D40-4B0C-8CB6-0D6251C8C04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AA175E43-ABF9-4AB6-90DA-B32D4FCF093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32362755-3129-4C49-8F99-82BE9DB3422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937E7BBC-0786-4813-AC03-C9B580FE1B3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22C97287-3888-4916-BD38-E5522B44E18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81FA84C7-E582-4864-BA8A-308920A944D7}"/>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96B4942F-3C42-4CD4-AF5B-A01B5FF12F2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AEF6FB41-834F-49CC-9412-9B1927CB254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C42FC73F-C617-410D-8278-B94536A649D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F1F3D6C8-A26A-466B-A7C5-1B07E3898B6C}"/>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88963236-9D25-4EA1-942F-7A4A2FAD267C}"/>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4BA29215-0C13-4CFD-90F9-1844D2EF9C57}"/>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4750FFA4-AA57-4939-A7A4-6E906A595681}"/>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4809C48C-903B-4CC8-B255-43C896733B5C}"/>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7A5896CE-3CEC-4CC8-AB28-088E033CA26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BB09-1976-B7E2-FDA3-376BD7D6EEBF}"/>
              </a:ext>
            </a:extLst>
          </p:cNvPr>
          <p:cNvSpPr>
            <a:spLocks noGrp="1"/>
          </p:cNvSpPr>
          <p:nvPr>
            <p:ph type="title"/>
          </p:nvPr>
        </p:nvSpPr>
        <p:spPr>
          <a:xfrm>
            <a:off x="966682" y="1630214"/>
            <a:ext cx="3040079" cy="2122733"/>
          </a:xfrm>
        </p:spPr>
        <p:txBody>
          <a:bodyPr>
            <a:normAutofit fontScale="90000"/>
          </a:bodyPr>
          <a:lstStyle/>
          <a:p>
            <a:r>
              <a:rPr lang="en-US" dirty="0"/>
              <a:t>Planning Area and Existing Land Use</a:t>
            </a:r>
          </a:p>
        </p:txBody>
      </p:sp>
      <p:pic>
        <p:nvPicPr>
          <p:cNvPr id="9" name="Content Placeholder 8" descr="A map of a city&#10;&#10;Description automatically generated with low confidence">
            <a:extLst>
              <a:ext uri="{FF2B5EF4-FFF2-40B4-BE49-F238E27FC236}">
                <a16:creationId xmlns:a16="http://schemas.microsoft.com/office/drawing/2014/main" id="{F535A45C-A4FA-5C1F-E7EA-DD98DA9534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1496" y="148570"/>
            <a:ext cx="6735301" cy="6709430"/>
          </a:xfrm>
        </p:spPr>
      </p:pic>
      <p:pic>
        <p:nvPicPr>
          <p:cNvPr id="3" name="Picture 2">
            <a:extLst>
              <a:ext uri="{FF2B5EF4-FFF2-40B4-BE49-F238E27FC236}">
                <a16:creationId xmlns:a16="http://schemas.microsoft.com/office/drawing/2014/main" id="{009ED088-77CB-8864-398F-91F51DBC47EC}"/>
              </a:ext>
            </a:extLst>
          </p:cNvPr>
          <p:cNvPicPr>
            <a:picLocks noChangeAspect="1"/>
          </p:cNvPicPr>
          <p:nvPr/>
        </p:nvPicPr>
        <p:blipFill>
          <a:blip r:embed="rId3"/>
          <a:stretch>
            <a:fillRect/>
          </a:stretch>
        </p:blipFill>
        <p:spPr>
          <a:xfrm>
            <a:off x="966682" y="3894286"/>
            <a:ext cx="3528060" cy="2667000"/>
          </a:xfrm>
          <a:prstGeom prst="rect">
            <a:avLst/>
          </a:prstGeom>
        </p:spPr>
      </p:pic>
    </p:spTree>
    <p:extLst>
      <p:ext uri="{BB962C8B-B14F-4D97-AF65-F5344CB8AC3E}">
        <p14:creationId xmlns:p14="http://schemas.microsoft.com/office/powerpoint/2010/main" val="170228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3597-BDA0-7F6B-FF65-514F195A4DD7}"/>
              </a:ext>
            </a:extLst>
          </p:cNvPr>
          <p:cNvSpPr>
            <a:spLocks noGrp="1"/>
          </p:cNvSpPr>
          <p:nvPr>
            <p:ph type="title"/>
          </p:nvPr>
        </p:nvSpPr>
        <p:spPr/>
        <p:txBody>
          <a:bodyPr>
            <a:normAutofit/>
          </a:bodyPr>
          <a:lstStyle/>
          <a:p>
            <a:r>
              <a:rPr lang="en-US" dirty="0"/>
              <a:t>Population Growth in </a:t>
            </a:r>
            <a:r>
              <a:rPr lang="en-US" dirty="0" err="1"/>
              <a:t>ixonia</a:t>
            </a:r>
            <a:endParaRPr lang="en-US" dirty="0"/>
          </a:p>
        </p:txBody>
      </p:sp>
      <p:graphicFrame>
        <p:nvGraphicFramePr>
          <p:cNvPr id="7" name="Content Placeholder 6">
            <a:extLst>
              <a:ext uri="{FF2B5EF4-FFF2-40B4-BE49-F238E27FC236}">
                <a16:creationId xmlns:a16="http://schemas.microsoft.com/office/drawing/2014/main" id="{814ABF37-AEF9-FB3A-AB4E-B4EF58CCB5DD}"/>
              </a:ext>
            </a:extLst>
          </p:cNvPr>
          <p:cNvGraphicFramePr>
            <a:graphicFrameLocks noGrp="1"/>
          </p:cNvGraphicFramePr>
          <p:nvPr>
            <p:ph idx="1"/>
            <p:extLst>
              <p:ext uri="{D42A27DB-BD31-4B8C-83A1-F6EECF244321}">
                <p14:modId xmlns:p14="http://schemas.microsoft.com/office/powerpoint/2010/main" val="273355320"/>
              </p:ext>
            </p:extLst>
          </p:nvPr>
        </p:nvGraphicFramePr>
        <p:xfrm>
          <a:off x="838200" y="1690688"/>
          <a:ext cx="10515600"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14529C8-665D-E5E9-2CBC-44DDC1A51682}"/>
              </a:ext>
            </a:extLst>
          </p:cNvPr>
          <p:cNvSpPr txBox="1"/>
          <p:nvPr/>
        </p:nvSpPr>
        <p:spPr>
          <a:xfrm>
            <a:off x="1081548" y="5978013"/>
            <a:ext cx="10432026"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Ixonia</a:t>
            </a:r>
            <a:r>
              <a:rPr lang="en-US" dirty="0"/>
              <a:t> is larger than other Jefferson Co. towns and villages</a:t>
            </a:r>
          </a:p>
          <a:p>
            <a:pPr marL="285750" indent="-285750">
              <a:buFont typeface="Arial" panose="020B0604020202020204" pitchFamily="34" charset="0"/>
              <a:buChar char="•"/>
            </a:pPr>
            <a:r>
              <a:rPr lang="en-US" dirty="0"/>
              <a:t>Fastest growing community in Jefferson County</a:t>
            </a:r>
          </a:p>
        </p:txBody>
      </p:sp>
    </p:spTree>
    <p:extLst>
      <p:ext uri="{BB962C8B-B14F-4D97-AF65-F5344CB8AC3E}">
        <p14:creationId xmlns:p14="http://schemas.microsoft.com/office/powerpoint/2010/main" val="981584621"/>
      </p:ext>
    </p:extLst>
  </p:cSld>
  <p:clrMapOvr>
    <a:masterClrMapping/>
  </p:clrMapOvr>
  <mc:AlternateContent xmlns:mc="http://schemas.openxmlformats.org/markup-compatibility/2006" xmlns:p14="http://schemas.microsoft.com/office/powerpoint/2010/main">
    <mc:Choice Requires="p14">
      <p:transition spd="slow" p14:dur="3250" advClick="0">
        <p14:reveal/>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5F90-38A2-BDFA-E458-7F05DC31206C}"/>
              </a:ext>
            </a:extLst>
          </p:cNvPr>
          <p:cNvSpPr>
            <a:spLocks noGrp="1"/>
          </p:cNvSpPr>
          <p:nvPr>
            <p:ph type="title"/>
          </p:nvPr>
        </p:nvSpPr>
        <p:spPr>
          <a:xfrm>
            <a:off x="4669276" y="365125"/>
            <a:ext cx="6848273" cy="1325563"/>
          </a:xfrm>
        </p:spPr>
        <p:txBody>
          <a:bodyPr>
            <a:normAutofit/>
          </a:bodyPr>
          <a:lstStyle/>
          <a:p>
            <a:r>
              <a:rPr lang="en-US" dirty="0" err="1"/>
              <a:t>Ixonia</a:t>
            </a:r>
            <a:r>
              <a:rPr lang="en-US" dirty="0"/>
              <a:t> offers a variety of housing</a:t>
            </a:r>
          </a:p>
        </p:txBody>
      </p:sp>
      <p:pic>
        <p:nvPicPr>
          <p:cNvPr id="5" name="Picture 4" descr="A picture containing outdoor, sky, window&#10;&#10;Description automatically generated">
            <a:extLst>
              <a:ext uri="{FF2B5EF4-FFF2-40B4-BE49-F238E27FC236}">
                <a16:creationId xmlns:a16="http://schemas.microsoft.com/office/drawing/2014/main" id="{E60198EC-95ED-777A-7AF8-1D5A77B0711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6523"/>
                    </a14:imgEffect>
                    <a14:imgEffect>
                      <a14:saturation sat="78000"/>
                    </a14:imgEffect>
                  </a14:imgLayer>
                </a14:imgProps>
              </a:ext>
              <a:ext uri="{28A0092B-C50C-407E-A947-70E740481C1C}">
                <a14:useLocalDpi xmlns:a14="http://schemas.microsoft.com/office/drawing/2010/main" val="0"/>
              </a:ext>
            </a:extLst>
          </a:blip>
          <a:srcRect l="7246" r="15652"/>
          <a:stretch/>
        </p:blipFill>
        <p:spPr>
          <a:xfrm rot="5400000">
            <a:off x="8827828" y="1960741"/>
            <a:ext cx="2492080" cy="2424157"/>
          </a:xfrm>
          <a:prstGeom prst="rect">
            <a:avLst/>
          </a:prstGeom>
        </p:spPr>
      </p:pic>
      <p:pic>
        <p:nvPicPr>
          <p:cNvPr id="7" name="Picture 6" descr="A group of cars parked on the side of a road&#10;&#10;Description automatically generated with medium confidence">
            <a:extLst>
              <a:ext uri="{FF2B5EF4-FFF2-40B4-BE49-F238E27FC236}">
                <a16:creationId xmlns:a16="http://schemas.microsoft.com/office/drawing/2014/main" id="{340A7E25-5223-2CEE-6322-CE6D053933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565" r="39711" b="38921"/>
          <a:stretch/>
        </p:blipFill>
        <p:spPr>
          <a:xfrm rot="5400000">
            <a:off x="8997810" y="4366232"/>
            <a:ext cx="2178945" cy="2450988"/>
          </a:xfrm>
          <a:prstGeom prst="rect">
            <a:avLst/>
          </a:prstGeom>
        </p:spPr>
      </p:pic>
      <p:graphicFrame>
        <p:nvGraphicFramePr>
          <p:cNvPr id="8" name="Chart 7">
            <a:extLst>
              <a:ext uri="{FF2B5EF4-FFF2-40B4-BE49-F238E27FC236}">
                <a16:creationId xmlns:a16="http://schemas.microsoft.com/office/drawing/2014/main" id="{0FFC9FA3-5409-0AE4-3266-C2FA6C8CEBC1}"/>
              </a:ext>
            </a:extLst>
          </p:cNvPr>
          <p:cNvGraphicFramePr>
            <a:graphicFrameLocks noGrp="1"/>
          </p:cNvGraphicFramePr>
          <p:nvPr>
            <p:extLst>
              <p:ext uri="{D42A27DB-BD31-4B8C-83A1-F6EECF244321}">
                <p14:modId xmlns:p14="http://schemas.microsoft.com/office/powerpoint/2010/main" val="3060464711"/>
              </p:ext>
            </p:extLst>
          </p:nvPr>
        </p:nvGraphicFramePr>
        <p:xfrm>
          <a:off x="1027272" y="1926779"/>
          <a:ext cx="7834516" cy="45246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48654573"/>
      </p:ext>
    </p:extLst>
  </p:cSld>
  <p:clrMapOvr>
    <a:masterClrMapping/>
  </p:clrMapOvr>
  <mc:AlternateContent xmlns:mc="http://schemas.openxmlformats.org/markup-compatibility/2006" xmlns:p14="http://schemas.microsoft.com/office/powerpoint/2010/main">
    <mc:Choice Requires="p14">
      <p:transition spd="slow" p14:dur="3400" advTm="7169">
        <p14:reveal/>
      </p:transition>
    </mc:Choice>
    <mc:Fallback xmlns="">
      <p:transition spd="slow" advTm="716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07456-F9A2-1476-6D8F-4CDD1ED40549}"/>
              </a:ext>
            </a:extLst>
          </p:cNvPr>
          <p:cNvSpPr>
            <a:spLocks noGrp="1"/>
          </p:cNvSpPr>
          <p:nvPr>
            <p:ph type="title"/>
          </p:nvPr>
        </p:nvSpPr>
        <p:spPr>
          <a:xfrm>
            <a:off x="841248" y="3521646"/>
            <a:ext cx="10506456" cy="1485514"/>
          </a:xfrm>
          <a:prstGeom prst="ellipse">
            <a:avLst/>
          </a:prstGeom>
        </p:spPr>
        <p:txBody>
          <a:bodyPr vert="horz" lIns="91440" tIns="45720" rIns="91440" bIns="45720" rtlCol="0" anchor="b">
            <a:normAutofit/>
          </a:bodyPr>
          <a:lstStyle/>
          <a:p>
            <a:pPr algn="ctr"/>
            <a:r>
              <a:rPr lang="en-US" sz="3300" kern="1200" dirty="0" err="1">
                <a:solidFill>
                  <a:schemeClr val="tx1"/>
                </a:solidFill>
                <a:latin typeface="+mj-lt"/>
                <a:ea typeface="+mj-ea"/>
                <a:cs typeface="+mj-cs"/>
              </a:rPr>
              <a:t>Ixonia</a:t>
            </a:r>
            <a:r>
              <a:rPr lang="en-US" sz="3300" kern="1200" dirty="0">
                <a:solidFill>
                  <a:schemeClr val="tx1"/>
                </a:solidFill>
                <a:latin typeface="+mj-lt"/>
                <a:ea typeface="+mj-ea"/>
                <a:cs typeface="+mj-cs"/>
              </a:rPr>
              <a:t> has a successful business / industrial park providing jobs and a solid tax base</a:t>
            </a:r>
          </a:p>
        </p:txBody>
      </p:sp>
      <p:pic>
        <p:nvPicPr>
          <p:cNvPr id="5" name="Picture 4" descr="A picture containing sky, outdoor, transport, smoke&#10;&#10;Description automatically generated">
            <a:extLst>
              <a:ext uri="{FF2B5EF4-FFF2-40B4-BE49-F238E27FC236}">
                <a16:creationId xmlns:a16="http://schemas.microsoft.com/office/drawing/2014/main" id="{C5508DC8-9F89-C7A3-1E2E-E7AA0C47A0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45" r="-1" b="2343"/>
          <a:stretch/>
        </p:blipFill>
        <p:spPr>
          <a:xfrm rot="5400000">
            <a:off x="-265330" y="637788"/>
            <a:ext cx="3155238" cy="2255462"/>
          </a:xfrm>
          <a:prstGeom prst="rect">
            <a:avLst/>
          </a:prstGeom>
        </p:spPr>
      </p:pic>
      <p:pic>
        <p:nvPicPr>
          <p:cNvPr id="13" name="Picture 12" descr="A building with trees in front of it&#10;&#10;Description automatically generated with low confidence">
            <a:extLst>
              <a:ext uri="{FF2B5EF4-FFF2-40B4-BE49-F238E27FC236}">
                <a16:creationId xmlns:a16="http://schemas.microsoft.com/office/drawing/2014/main" id="{8D5EA066-C473-7C9B-9739-72FCBA6BB3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79" r="28041" b="4"/>
          <a:stretch/>
        </p:blipFill>
        <p:spPr>
          <a:xfrm>
            <a:off x="2575696" y="187900"/>
            <a:ext cx="2255462" cy="3155238"/>
          </a:xfrm>
          <a:prstGeom prst="rect">
            <a:avLst/>
          </a:prstGeom>
        </p:spPr>
      </p:pic>
      <p:pic>
        <p:nvPicPr>
          <p:cNvPr id="9" name="Picture 8" descr="A white building with a red car parked in front of it&#10;&#10;Description automatically generated with medium confidence">
            <a:extLst>
              <a:ext uri="{FF2B5EF4-FFF2-40B4-BE49-F238E27FC236}">
                <a16:creationId xmlns:a16="http://schemas.microsoft.com/office/drawing/2014/main" id="{F3EC4493-9A38-F592-42EB-1ADEEE5BF7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21" r="21884" b="4"/>
          <a:stretch/>
        </p:blipFill>
        <p:spPr>
          <a:xfrm>
            <a:off x="4966833" y="187900"/>
            <a:ext cx="2255462" cy="3155238"/>
          </a:xfrm>
          <a:prstGeom prst="rect">
            <a:avLst/>
          </a:prstGeom>
        </p:spPr>
      </p:pic>
      <p:pic>
        <p:nvPicPr>
          <p:cNvPr id="21" name="Picture 20" descr="A picture containing outdoor, building, sky, grass&#10;&#10;Description automatically generated">
            <a:extLst>
              <a:ext uri="{FF2B5EF4-FFF2-40B4-BE49-F238E27FC236}">
                <a16:creationId xmlns:a16="http://schemas.microsoft.com/office/drawing/2014/main" id="{4E70DDE5-6618-4AD6-D369-FFCE8538BF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740" r="19005"/>
          <a:stretch/>
        </p:blipFill>
        <p:spPr>
          <a:xfrm>
            <a:off x="7357971" y="187900"/>
            <a:ext cx="2255462" cy="3155238"/>
          </a:xfrm>
          <a:prstGeom prst="rect">
            <a:avLst/>
          </a:prstGeom>
        </p:spPr>
      </p:pic>
      <p:pic>
        <p:nvPicPr>
          <p:cNvPr id="11" name="Picture 10" descr="A picture containing sky, outdoor, building, grass&#10;&#10;Description automatically generated">
            <a:extLst>
              <a:ext uri="{FF2B5EF4-FFF2-40B4-BE49-F238E27FC236}">
                <a16:creationId xmlns:a16="http://schemas.microsoft.com/office/drawing/2014/main" id="{C1A66355-A18F-3344-DEB2-9FB215309C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484" r="32799" b="3"/>
          <a:stretch/>
        </p:blipFill>
        <p:spPr>
          <a:xfrm>
            <a:off x="9749109" y="187900"/>
            <a:ext cx="2255462" cy="3155238"/>
          </a:xfrm>
          <a:prstGeom prst="rect">
            <a:avLst/>
          </a:prstGeom>
        </p:spPr>
      </p:pic>
    </p:spTree>
    <p:extLst>
      <p:ext uri="{BB962C8B-B14F-4D97-AF65-F5344CB8AC3E}">
        <p14:creationId xmlns:p14="http://schemas.microsoft.com/office/powerpoint/2010/main" val="149022254"/>
      </p:ext>
    </p:extLst>
  </p:cSld>
  <p:clrMapOvr>
    <a:masterClrMapping/>
  </p:clrMapOvr>
  <mc:AlternateContent xmlns:mc="http://schemas.openxmlformats.org/markup-compatibility/2006" xmlns:p14="http://schemas.microsoft.com/office/powerpoint/2010/main">
    <mc:Choice Requires="p14">
      <p:transition spd="slow" p14:dur="3400" advTm="7676">
        <p14:reveal/>
      </p:transition>
    </mc:Choice>
    <mc:Fallback xmlns="">
      <p:transition spd="slow" advTm="767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5D33-4AA4-C26D-4CD6-0BC507A25F25}"/>
              </a:ext>
            </a:extLst>
          </p:cNvPr>
          <p:cNvSpPr>
            <a:spLocks noGrp="1"/>
          </p:cNvSpPr>
          <p:nvPr>
            <p:ph type="title"/>
          </p:nvPr>
        </p:nvSpPr>
        <p:spPr/>
        <p:txBody>
          <a:bodyPr>
            <a:normAutofit fontScale="90000"/>
          </a:bodyPr>
          <a:lstStyle/>
          <a:p>
            <a:r>
              <a:rPr lang="en-US" dirty="0"/>
              <a:t>Property tax base of Jefferson County Communities</a:t>
            </a:r>
          </a:p>
        </p:txBody>
      </p:sp>
      <p:graphicFrame>
        <p:nvGraphicFramePr>
          <p:cNvPr id="4" name="Content Placeholder 3">
            <a:extLst>
              <a:ext uri="{FF2B5EF4-FFF2-40B4-BE49-F238E27FC236}">
                <a16:creationId xmlns:a16="http://schemas.microsoft.com/office/drawing/2014/main" id="{932BFB0A-005A-8B03-EB6B-B7EA97884557}"/>
              </a:ext>
            </a:extLst>
          </p:cNvPr>
          <p:cNvGraphicFramePr>
            <a:graphicFrameLocks noGrp="1"/>
          </p:cNvGraphicFramePr>
          <p:nvPr>
            <p:ph idx="1"/>
            <p:extLst>
              <p:ext uri="{D42A27DB-BD31-4B8C-83A1-F6EECF244321}">
                <p14:modId xmlns:p14="http://schemas.microsoft.com/office/powerpoint/2010/main" val="2448426693"/>
              </p:ext>
            </p:extLst>
          </p:nvPr>
        </p:nvGraphicFramePr>
        <p:xfrm>
          <a:off x="985683" y="1827725"/>
          <a:ext cx="10940846" cy="442559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D5F2CF3-053E-E19F-B597-2BDA2400436E}"/>
              </a:ext>
            </a:extLst>
          </p:cNvPr>
          <p:cNvSpPr txBox="1"/>
          <p:nvPr/>
        </p:nvSpPr>
        <p:spPr>
          <a:xfrm>
            <a:off x="1868129" y="6253316"/>
            <a:ext cx="8652387" cy="369332"/>
          </a:xfrm>
          <a:prstGeom prst="rect">
            <a:avLst/>
          </a:prstGeom>
          <a:noFill/>
        </p:spPr>
        <p:txBody>
          <a:bodyPr wrap="square" rtlCol="0">
            <a:spAutoFit/>
          </a:bodyPr>
          <a:lstStyle/>
          <a:p>
            <a:r>
              <a:rPr lang="en-US" dirty="0" err="1"/>
              <a:t>Ixonia</a:t>
            </a:r>
            <a:r>
              <a:rPr lang="en-US" dirty="0"/>
              <a:t> – Residential 80% / Commercial 10% / Industrial 6% / Agricultural 1% / Other 4% </a:t>
            </a:r>
          </a:p>
        </p:txBody>
      </p:sp>
    </p:spTree>
    <p:extLst>
      <p:ext uri="{BB962C8B-B14F-4D97-AF65-F5344CB8AC3E}">
        <p14:creationId xmlns:p14="http://schemas.microsoft.com/office/powerpoint/2010/main" val="114466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A2AF-8383-FA8B-84D9-63B3205A6991}"/>
              </a:ext>
            </a:extLst>
          </p:cNvPr>
          <p:cNvSpPr>
            <a:spLocks noGrp="1"/>
          </p:cNvSpPr>
          <p:nvPr>
            <p:ph type="title"/>
          </p:nvPr>
        </p:nvSpPr>
        <p:spPr/>
        <p:txBody>
          <a:bodyPr>
            <a:normAutofit/>
          </a:bodyPr>
          <a:lstStyle/>
          <a:p>
            <a:r>
              <a:rPr lang="en-US" dirty="0">
                <a:latin typeface="Copperplate Gothic Light"/>
              </a:rPr>
              <a:t>Town Government services in </a:t>
            </a:r>
            <a:r>
              <a:rPr lang="en-US" dirty="0" err="1">
                <a:latin typeface="Copperplate Gothic Light"/>
              </a:rPr>
              <a:t>ixonia</a:t>
            </a:r>
            <a:endParaRPr lang="en-US" dirty="0">
              <a:latin typeface="Copperplate Gothic Light"/>
            </a:endParaRPr>
          </a:p>
        </p:txBody>
      </p:sp>
      <p:sp>
        <p:nvSpPr>
          <p:cNvPr id="3" name="Content Placeholder 2">
            <a:extLst>
              <a:ext uri="{FF2B5EF4-FFF2-40B4-BE49-F238E27FC236}">
                <a16:creationId xmlns:a16="http://schemas.microsoft.com/office/drawing/2014/main" id="{0BDC28E2-71C0-6F7E-4847-4E4591EF9E22}"/>
              </a:ext>
            </a:extLst>
          </p:cNvPr>
          <p:cNvSpPr>
            <a:spLocks noGrp="1"/>
          </p:cNvSpPr>
          <p:nvPr>
            <p:ph idx="1"/>
          </p:nvPr>
        </p:nvSpPr>
        <p:spPr>
          <a:xfrm>
            <a:off x="838200" y="1858618"/>
            <a:ext cx="10515600" cy="4687678"/>
          </a:xfrm>
        </p:spPr>
        <p:txBody>
          <a:bodyPr vert="horz" lIns="91440" tIns="45720" rIns="91440" bIns="45720" rtlCol="0" anchor="t">
            <a:normAutofit/>
          </a:bodyPr>
          <a:lstStyle/>
          <a:p>
            <a:r>
              <a:rPr lang="en-US" sz="2400" dirty="0"/>
              <a:t>Clerk/Treasurer, Highway &amp; Parks, Fire &amp; EMS, Solid Waste &amp; Recycling, Sanitary Sewer Service Districts</a:t>
            </a:r>
          </a:p>
          <a:p>
            <a:r>
              <a:rPr lang="en-US" sz="2400" dirty="0"/>
              <a:t>New Wastewater Treatment Plant will have capacity to serve about 2,400 additional population and significant new industry</a:t>
            </a:r>
          </a:p>
          <a:p>
            <a:pPr marL="0" indent="0">
              <a:buNone/>
            </a:pPr>
            <a:endParaRPr lang="en-US" dirty="0"/>
          </a:p>
        </p:txBody>
      </p:sp>
      <p:pic>
        <p:nvPicPr>
          <p:cNvPr id="7" name="Picture 6" descr="A building with a flag on top&#10;&#10;Description automatically generated with medium confidence">
            <a:extLst>
              <a:ext uri="{FF2B5EF4-FFF2-40B4-BE49-F238E27FC236}">
                <a16:creationId xmlns:a16="http://schemas.microsoft.com/office/drawing/2014/main" id="{FB67DEE5-8F2E-BC14-1A31-5B3E31ADA5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930" r="17198" b="23829"/>
          <a:stretch/>
        </p:blipFill>
        <p:spPr>
          <a:xfrm>
            <a:off x="6586308" y="3579353"/>
            <a:ext cx="4628061" cy="2782276"/>
          </a:xfrm>
          <a:prstGeom prst="rect">
            <a:avLst/>
          </a:prstGeom>
        </p:spPr>
      </p:pic>
      <p:pic>
        <p:nvPicPr>
          <p:cNvPr id="9" name="Picture 8" descr="A picture containing sky, outdoor, ground, tree&#10;&#10;Description automatically generated">
            <a:extLst>
              <a:ext uri="{FF2B5EF4-FFF2-40B4-BE49-F238E27FC236}">
                <a16:creationId xmlns:a16="http://schemas.microsoft.com/office/drawing/2014/main" id="{3789B18C-7062-8581-552C-4D096E8F4A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0" t="8365" b="11755"/>
          <a:stretch/>
        </p:blipFill>
        <p:spPr>
          <a:xfrm>
            <a:off x="977631" y="3577097"/>
            <a:ext cx="4567527" cy="2784532"/>
          </a:xfrm>
          <a:prstGeom prst="rect">
            <a:avLst/>
          </a:prstGeom>
        </p:spPr>
      </p:pic>
      <p:sp>
        <p:nvSpPr>
          <p:cNvPr id="10" name="TextBox 9">
            <a:extLst>
              <a:ext uri="{FF2B5EF4-FFF2-40B4-BE49-F238E27FC236}">
                <a16:creationId xmlns:a16="http://schemas.microsoft.com/office/drawing/2014/main" id="{DE6AFA85-C63F-7AE5-1E2D-04F70157F65E}"/>
              </a:ext>
            </a:extLst>
          </p:cNvPr>
          <p:cNvSpPr txBox="1"/>
          <p:nvPr/>
        </p:nvSpPr>
        <p:spPr>
          <a:xfrm>
            <a:off x="977631" y="6361629"/>
            <a:ext cx="2966936" cy="369332"/>
          </a:xfrm>
          <a:prstGeom prst="rect">
            <a:avLst/>
          </a:prstGeom>
          <a:noFill/>
        </p:spPr>
        <p:txBody>
          <a:bodyPr wrap="square" rtlCol="0">
            <a:spAutoFit/>
          </a:bodyPr>
          <a:lstStyle/>
          <a:p>
            <a:r>
              <a:rPr lang="en-US" i="1" dirty="0"/>
              <a:t>Fireman’s Park</a:t>
            </a:r>
          </a:p>
        </p:txBody>
      </p:sp>
      <p:sp>
        <p:nvSpPr>
          <p:cNvPr id="11" name="TextBox 10">
            <a:extLst>
              <a:ext uri="{FF2B5EF4-FFF2-40B4-BE49-F238E27FC236}">
                <a16:creationId xmlns:a16="http://schemas.microsoft.com/office/drawing/2014/main" id="{40DA6E35-C240-C4BD-8A99-F2E8D69C7B27}"/>
              </a:ext>
            </a:extLst>
          </p:cNvPr>
          <p:cNvSpPr txBox="1"/>
          <p:nvPr/>
        </p:nvSpPr>
        <p:spPr>
          <a:xfrm>
            <a:off x="6586308" y="6361629"/>
            <a:ext cx="2435157" cy="369332"/>
          </a:xfrm>
          <a:prstGeom prst="rect">
            <a:avLst/>
          </a:prstGeom>
          <a:noFill/>
        </p:spPr>
        <p:txBody>
          <a:bodyPr wrap="square" rtlCol="0">
            <a:spAutoFit/>
          </a:bodyPr>
          <a:lstStyle/>
          <a:p>
            <a:r>
              <a:rPr lang="en-US" i="1" dirty="0" err="1"/>
              <a:t>Ixonia</a:t>
            </a:r>
            <a:r>
              <a:rPr lang="en-US" i="1" dirty="0"/>
              <a:t> Fire Station</a:t>
            </a:r>
          </a:p>
        </p:txBody>
      </p:sp>
    </p:spTree>
    <p:extLst>
      <p:ext uri="{BB962C8B-B14F-4D97-AF65-F5344CB8AC3E}">
        <p14:creationId xmlns:p14="http://schemas.microsoft.com/office/powerpoint/2010/main" val="4289939260"/>
      </p:ext>
    </p:extLst>
  </p:cSld>
  <p:clrMapOvr>
    <a:masterClrMapping/>
  </p:clrMapOvr>
  <mc:AlternateContent xmlns:mc="http://schemas.openxmlformats.org/markup-compatibility/2006" xmlns:p14="http://schemas.microsoft.com/office/powerpoint/2010/main">
    <mc:Choice Requires="p14">
      <p:transition spd="slow" p14:dur="3400" advTm="5998">
        <p14:reveal/>
      </p:transition>
    </mc:Choice>
    <mc:Fallback xmlns="">
      <p:transition spd="slow" advTm="5998">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7A21523D71A045BB24261E0D8497B7" ma:contentTypeVersion="10" ma:contentTypeDescription="Create a new document." ma:contentTypeScope="" ma:versionID="211d0796100f8b664b5363b4b1972e2e">
  <xsd:schema xmlns:xsd="http://www.w3.org/2001/XMLSchema" xmlns:xs="http://www.w3.org/2001/XMLSchema" xmlns:p="http://schemas.microsoft.com/office/2006/metadata/properties" xmlns:ns2="989f3122-efec-4034-8881-c7acd0c97698" targetNamespace="http://schemas.microsoft.com/office/2006/metadata/properties" ma:root="true" ma:fieldsID="45030282f855fd059dd876a5bfdde8dd" ns2:_="">
    <xsd:import namespace="989f3122-efec-4034-8881-c7acd0c976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f3122-efec-4034-8881-c7acd0c97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7FE0D2-CACF-4E3D-B2D4-7E1AE0316F58}">
  <ds:schemaRefs>
    <ds:schemaRef ds:uri="http://schemas.microsoft.com/sharepoint/v3/contenttype/forms"/>
  </ds:schemaRefs>
</ds:datastoreItem>
</file>

<file path=customXml/itemProps2.xml><?xml version="1.0" encoding="utf-8"?>
<ds:datastoreItem xmlns:ds="http://schemas.openxmlformats.org/officeDocument/2006/customXml" ds:itemID="{F275E63A-F7AF-45DD-A40A-D3846444C081}">
  <ds:schemaRefs>
    <ds:schemaRef ds:uri="http://purl.org/dc/elements/1.1/"/>
    <ds:schemaRef ds:uri="http://purl.org/dc/dcmitype/"/>
    <ds:schemaRef ds:uri="http://schemas.microsoft.com/office/2006/metadata/properties"/>
    <ds:schemaRef ds:uri="http://purl.org/dc/terms/"/>
    <ds:schemaRef ds:uri="http://www.w3.org/XML/1998/namespace"/>
    <ds:schemaRef ds:uri="http://schemas.microsoft.com/office/2006/documentManagement/types"/>
    <ds:schemaRef ds:uri="989f3122-efec-4034-8881-c7acd0c97698"/>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84BC9E2-43F9-433C-9B7F-D11C88BB60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f3122-efec-4034-8881-c7acd0c976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1348</TotalTime>
  <Words>1092</Words>
  <Application>Microsoft Office PowerPoint</Application>
  <PresentationFormat>Widescreen</PresentationFormat>
  <Paragraphs>120</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Copperplate Gothic Light</vt:lpstr>
      <vt:lpstr>Office Theme</vt:lpstr>
      <vt:lpstr>Ixonia:  past, present, and future</vt:lpstr>
      <vt:lpstr>Planning for the Future – What is a Comprehensive Plan?</vt:lpstr>
      <vt:lpstr>Elements of the  Plan</vt:lpstr>
      <vt:lpstr>Planning Area and Existing Land Use</vt:lpstr>
      <vt:lpstr>Population Growth in ixonia</vt:lpstr>
      <vt:lpstr>Ixonia offers a variety of housing</vt:lpstr>
      <vt:lpstr>Ixonia has a successful business / industrial park providing jobs and a solid tax base</vt:lpstr>
      <vt:lpstr>Property tax base of Jefferson County Communities</vt:lpstr>
      <vt:lpstr>Town Government services in ixonia</vt:lpstr>
      <vt:lpstr>Current Town Facilities</vt:lpstr>
      <vt:lpstr>Current Park and rec Facilities</vt:lpstr>
      <vt:lpstr>Priority Issues for Ixonia’s Future Identified by Community Survey</vt:lpstr>
      <vt:lpstr>Key Future Needs &amp; Objectives</vt:lpstr>
      <vt:lpstr>Key Future Needs &amp; Objectives</vt:lpstr>
      <vt:lpstr>Key Future Needs &amp; Objectives</vt:lpstr>
      <vt:lpstr>Key Future Needs &amp; Objectives</vt:lpstr>
      <vt:lpstr>Areas of Future Development</vt:lpstr>
      <vt:lpstr>Opportunities to comment on the plan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DeMaster</dc:creator>
  <cp:lastModifiedBy>Clerk</cp:lastModifiedBy>
  <cp:revision>48</cp:revision>
  <dcterms:created xsi:type="dcterms:W3CDTF">2022-07-22T01:35:22Z</dcterms:created>
  <dcterms:modified xsi:type="dcterms:W3CDTF">2023-07-24T18:54:39Z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0x010100647A21523D71A045BB24261E0D8497B7</vt:lpwstr>
  </property>
</Properties>
</file>